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4"/>
  </p:sldMasterIdLst>
  <p:notesMasterIdLst>
    <p:notesMasterId r:id="rId19"/>
  </p:notesMasterIdLst>
  <p:handoutMasterIdLst>
    <p:handoutMasterId r:id="rId20"/>
  </p:handoutMasterIdLst>
  <p:sldIdLst>
    <p:sldId id="1145" r:id="rId5"/>
    <p:sldId id="1144" r:id="rId6"/>
    <p:sldId id="1147" r:id="rId7"/>
    <p:sldId id="1148" r:id="rId8"/>
    <p:sldId id="1149" r:id="rId9"/>
    <p:sldId id="1150" r:id="rId10"/>
    <p:sldId id="1151" r:id="rId11"/>
    <p:sldId id="1152" r:id="rId12"/>
    <p:sldId id="1163" r:id="rId13"/>
    <p:sldId id="1153" r:id="rId14"/>
    <p:sldId id="1154" r:id="rId15"/>
    <p:sldId id="1155" r:id="rId16"/>
    <p:sldId id="1156" r:id="rId17"/>
    <p:sldId id="1157" r:id="rId18"/>
  </p:sldIdLst>
  <p:sldSz cx="12436475" cy="6994525"/>
  <p:notesSz cx="7077075" cy="9363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115B30C-257A-493A-917D-0D3AE027FF58}">
          <p14:sldIdLst>
            <p14:sldId id="1145"/>
            <p14:sldId id="1144"/>
            <p14:sldId id="1147"/>
            <p14:sldId id="1148"/>
            <p14:sldId id="1149"/>
            <p14:sldId id="1150"/>
            <p14:sldId id="1151"/>
            <p14:sldId id="1152"/>
            <p14:sldId id="1163"/>
            <p14:sldId id="1153"/>
            <p14:sldId id="1154"/>
            <p14:sldId id="1155"/>
            <p14:sldId id="1156"/>
            <p14:sldId id="1157"/>
          </p14:sldIdLst>
        </p14:section>
        <p14:section name="Appendix" id="{B0A41C96-0F2C-452A-B346-746B3482D0F9}">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teve Clayton" initials="SC" lastIdx="25" clrIdx="2">
    <p:extLst>
      <p:ext uri="{19B8F6BF-5375-455C-9EA6-DF929625EA0E}">
        <p15:presenceInfo xmlns:p15="http://schemas.microsoft.com/office/powerpoint/2012/main" userId="S-1-5-21-2127521184-1604012920-1887927527-6328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7FBA00"/>
    <a:srgbClr val="8D8D8D"/>
    <a:srgbClr val="00AEEF"/>
    <a:srgbClr val="009E49"/>
    <a:srgbClr val="BAD80A"/>
    <a:srgbClr val="EB3C00"/>
    <a:srgbClr val="00D8CC"/>
    <a:srgbClr val="E81123"/>
    <a:srgbClr val="BA1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6207" autoAdjust="0"/>
  </p:normalViewPr>
  <p:slideViewPr>
    <p:cSldViewPr>
      <p:cViewPr varScale="1">
        <p:scale>
          <a:sx n="61" d="100"/>
          <a:sy n="61" d="100"/>
        </p:scale>
        <p:origin x="930"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90" d="100"/>
          <a:sy n="90" d="100"/>
        </p:scale>
        <p:origin x="1710" y="-678"/>
      </p:cViewPr>
      <p:guideLst>
        <p:guide orient="horz" pos="2949"/>
        <p:guide pos="222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sahel\AppData\Local\Temp\Interim_Assessment_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sahel\AppData\Local\Temp\Interim_Assessment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unr!$C$4</c:f>
              <c:strCache>
                <c:ptCount val="1"/>
                <c:pt idx="0">
                  <c:v>United States</c:v>
                </c:pt>
              </c:strCache>
            </c:strRef>
          </c:tx>
          <c:spPr>
            <a:ln w="19050" cap="rnd" cmpd="sng" algn="ctr">
              <a:solidFill>
                <a:srgbClr val="4F81BD"/>
              </a:solidFill>
              <a:prstDash val="solid"/>
              <a:round/>
            </a:ln>
            <a:effectLst/>
          </c:spPr>
          <c:marker>
            <c:symbol val="none"/>
          </c:marker>
          <c:cat>
            <c:strRef>
              <c:f>unr!$G$6:$G$31</c:f>
              <c:strCache>
                <c:ptCount val="23"/>
                <c:pt idx="10">
                  <c:v>2009</c:v>
                </c:pt>
                <c:pt idx="14">
                  <c:v>2010</c:v>
                </c:pt>
                <c:pt idx="18">
                  <c:v>2011</c:v>
                </c:pt>
                <c:pt idx="22">
                  <c:v>2012</c:v>
                </c:pt>
              </c:strCache>
            </c:strRef>
          </c:cat>
          <c:val>
            <c:numRef>
              <c:f>unr!$C$6:$C$31</c:f>
              <c:numCache>
                <c:formatCode>General</c:formatCode>
                <c:ptCount val="26"/>
                <c:pt idx="0">
                  <c:v>4.5239536737387311</c:v>
                </c:pt>
                <c:pt idx="1">
                  <c:v>4.4950736228189392</c:v>
                </c:pt>
                <c:pt idx="2">
                  <c:v>4.6570575566671222</c:v>
                </c:pt>
                <c:pt idx="3">
                  <c:v>4.7993647708141696</c:v>
                </c:pt>
                <c:pt idx="4">
                  <c:v>4.9832764327677941</c:v>
                </c:pt>
                <c:pt idx="5">
                  <c:v>5.321971949782121</c:v>
                </c:pt>
                <c:pt idx="6">
                  <c:v>6.0103951000690072</c:v>
                </c:pt>
                <c:pt idx="7">
                  <c:v>6.8722666264515144</c:v>
                </c:pt>
                <c:pt idx="8">
                  <c:v>8.291639662994168</c:v>
                </c:pt>
                <c:pt idx="9">
                  <c:v>9.2737928700604062</c:v>
                </c:pt>
                <c:pt idx="10">
                  <c:v>9.6042107993601533</c:v>
                </c:pt>
                <c:pt idx="11">
                  <c:v>9.9172979811679713</c:v>
                </c:pt>
                <c:pt idx="12">
                  <c:v>9.8211516816773123</c:v>
                </c:pt>
                <c:pt idx="13">
                  <c:v>9.6495857757781636</c:v>
                </c:pt>
                <c:pt idx="14">
                  <c:v>9.4840748192215258</c:v>
                </c:pt>
                <c:pt idx="15">
                  <c:v>9.541682016165737</c:v>
                </c:pt>
                <c:pt idx="16">
                  <c:v>9.0251396587303958</c:v>
                </c:pt>
                <c:pt idx="17">
                  <c:v>9.0588815353638967</c:v>
                </c:pt>
                <c:pt idx="18">
                  <c:v>9.0137625621874431</c:v>
                </c:pt>
                <c:pt idx="19">
                  <c:v>8.672202852066107</c:v>
                </c:pt>
                <c:pt idx="20">
                  <c:v>8.2435846583658119</c:v>
                </c:pt>
                <c:pt idx="21">
                  <c:v>8.1606033603244086</c:v>
                </c:pt>
                <c:pt idx="22">
                  <c:v>8.028870363117564</c:v>
                </c:pt>
                <c:pt idx="23">
                  <c:v>7.824942217724459</c:v>
                </c:pt>
                <c:pt idx="24">
                  <c:v>7.7446450710630126</c:v>
                </c:pt>
                <c:pt idx="25">
                  <c:v>7.5409604247414466</c:v>
                </c:pt>
              </c:numCache>
            </c:numRef>
          </c:val>
          <c:smooth val="0"/>
        </c:ser>
        <c:ser>
          <c:idx val="1"/>
          <c:order val="1"/>
          <c:tx>
            <c:strRef>
              <c:f>unr!$D$4</c:f>
              <c:strCache>
                <c:ptCount val="1"/>
                <c:pt idx="0">
                  <c:v>Euro area </c:v>
                </c:pt>
              </c:strCache>
            </c:strRef>
          </c:tx>
          <c:spPr>
            <a:ln w="19050" cap="rnd" cmpd="sng" algn="ctr">
              <a:solidFill>
                <a:schemeClr val="tx1"/>
              </a:solidFill>
              <a:prstDash val="solid"/>
              <a:round/>
            </a:ln>
            <a:effectLst/>
          </c:spPr>
          <c:marker>
            <c:symbol val="none"/>
          </c:marker>
          <c:cat>
            <c:strRef>
              <c:f>unr!$G$6:$G$31</c:f>
              <c:strCache>
                <c:ptCount val="23"/>
                <c:pt idx="10">
                  <c:v>2009</c:v>
                </c:pt>
                <c:pt idx="14">
                  <c:v>2010</c:v>
                </c:pt>
                <c:pt idx="18">
                  <c:v>2011</c:v>
                </c:pt>
                <c:pt idx="22">
                  <c:v>2012</c:v>
                </c:pt>
              </c:strCache>
            </c:strRef>
          </c:cat>
          <c:val>
            <c:numRef>
              <c:f>unr!$D$6:$D$31</c:f>
              <c:numCache>
                <c:formatCode>General</c:formatCode>
                <c:ptCount val="26"/>
                <c:pt idx="0">
                  <c:v>7.8</c:v>
                </c:pt>
                <c:pt idx="1">
                  <c:v>7.5999999999999988</c:v>
                </c:pt>
                <c:pt idx="2">
                  <c:v>7.5666666666666664</c:v>
                </c:pt>
                <c:pt idx="3">
                  <c:v>7.4333333333333336</c:v>
                </c:pt>
                <c:pt idx="4">
                  <c:v>7.3</c:v>
                </c:pt>
                <c:pt idx="5">
                  <c:v>7.5</c:v>
                </c:pt>
                <c:pt idx="6">
                  <c:v>7.666666666666667</c:v>
                </c:pt>
                <c:pt idx="7">
                  <c:v>8.0666666666666664</c:v>
                </c:pt>
                <c:pt idx="8">
                  <c:v>9</c:v>
                </c:pt>
                <c:pt idx="9">
                  <c:v>9.5</c:v>
                </c:pt>
                <c:pt idx="10">
                  <c:v>9.8666666666666671</c:v>
                </c:pt>
                <c:pt idx="11">
                  <c:v>10</c:v>
                </c:pt>
                <c:pt idx="12">
                  <c:v>10.1</c:v>
                </c:pt>
                <c:pt idx="13">
                  <c:v>10.166666666666666</c:v>
                </c:pt>
                <c:pt idx="14">
                  <c:v>10.1</c:v>
                </c:pt>
                <c:pt idx="15">
                  <c:v>10.133333333333333</c:v>
                </c:pt>
                <c:pt idx="16">
                  <c:v>9.9333333333333318</c:v>
                </c:pt>
                <c:pt idx="17">
                  <c:v>9.9333333333333336</c:v>
                </c:pt>
                <c:pt idx="18">
                  <c:v>10.233333333333333</c:v>
                </c:pt>
                <c:pt idx="19">
                  <c:v>10.6</c:v>
                </c:pt>
                <c:pt idx="20">
                  <c:v>10.9</c:v>
                </c:pt>
                <c:pt idx="21">
                  <c:v>11.266666666666666</c:v>
                </c:pt>
                <c:pt idx="22">
                  <c:v>11.533333333333333</c:v>
                </c:pt>
                <c:pt idx="23">
                  <c:v>11.799999999999999</c:v>
                </c:pt>
                <c:pt idx="24">
                  <c:v>12.033333333333333</c:v>
                </c:pt>
                <c:pt idx="25">
                  <c:v>12.1</c:v>
                </c:pt>
              </c:numCache>
            </c:numRef>
          </c:val>
          <c:smooth val="0"/>
        </c:ser>
        <c:dLbls>
          <c:showLegendKey val="0"/>
          <c:showVal val="0"/>
          <c:showCatName val="0"/>
          <c:showSerName val="0"/>
          <c:showPercent val="0"/>
          <c:showBubbleSize val="0"/>
        </c:dLbls>
        <c:marker val="1"/>
        <c:smooth val="0"/>
        <c:axId val="319645952"/>
        <c:axId val="319650264"/>
      </c:lineChart>
      <c:lineChart>
        <c:grouping val="standard"/>
        <c:varyColors val="0"/>
        <c:ser>
          <c:idx val="2"/>
          <c:order val="2"/>
          <c:tx>
            <c:strRef>
              <c:f>unr!$E$4</c:f>
              <c:strCache>
                <c:ptCount val="1"/>
                <c:pt idx="0">
                  <c:v>Japan</c:v>
                </c:pt>
              </c:strCache>
            </c:strRef>
          </c:tx>
          <c:spPr>
            <a:ln w="19050" cap="rnd" cmpd="sng" algn="ctr">
              <a:solidFill>
                <a:schemeClr val="tx1">
                  <a:lumMod val="50000"/>
                  <a:lumOff val="50000"/>
                </a:schemeClr>
              </a:solidFill>
              <a:prstDash val="sysDash"/>
              <a:round/>
            </a:ln>
            <a:effectLst/>
          </c:spPr>
          <c:marker>
            <c:symbol val="none"/>
          </c:marker>
          <c:cat>
            <c:strRef>
              <c:f>unr!$F$6:$F$31</c:f>
              <c:strCache>
                <c:ptCount val="26"/>
                <c:pt idx="8">
                  <c:v>2009:Q1</c:v>
                </c:pt>
                <c:pt idx="9">
                  <c:v>2009:Q2</c:v>
                </c:pt>
                <c:pt idx="10">
                  <c:v>2009:Q3</c:v>
                </c:pt>
                <c:pt idx="11">
                  <c:v>2009:Q4</c:v>
                </c:pt>
                <c:pt idx="12">
                  <c:v>2010:Q1</c:v>
                </c:pt>
                <c:pt idx="13">
                  <c:v>2010:Q2</c:v>
                </c:pt>
                <c:pt idx="14">
                  <c:v>2010:Q3</c:v>
                </c:pt>
                <c:pt idx="15">
                  <c:v>2010:Q4</c:v>
                </c:pt>
                <c:pt idx="16">
                  <c:v>2011:Q1</c:v>
                </c:pt>
                <c:pt idx="17">
                  <c:v>2011:Q2</c:v>
                </c:pt>
                <c:pt idx="18">
                  <c:v>2011:Q3</c:v>
                </c:pt>
                <c:pt idx="19">
                  <c:v>2011:Q4</c:v>
                </c:pt>
                <c:pt idx="20">
                  <c:v>2012:Q1</c:v>
                </c:pt>
                <c:pt idx="21">
                  <c:v>2012:Q2</c:v>
                </c:pt>
                <c:pt idx="22">
                  <c:v>2012:Q3</c:v>
                </c:pt>
                <c:pt idx="23">
                  <c:v>2012:Q4</c:v>
                </c:pt>
                <c:pt idx="24">
                  <c:v>2013:Q1</c:v>
                </c:pt>
                <c:pt idx="25">
                  <c:v>2013:Q2</c:v>
                </c:pt>
              </c:strCache>
            </c:strRef>
          </c:cat>
          <c:val>
            <c:numRef>
              <c:f>unr!$E$6:$E$31</c:f>
              <c:numCache>
                <c:formatCode>General</c:formatCode>
                <c:ptCount val="26"/>
                <c:pt idx="0">
                  <c:v>4.0057939163877858</c:v>
                </c:pt>
                <c:pt idx="1">
                  <c:v>3.7702958461998137</c:v>
                </c:pt>
                <c:pt idx="2">
                  <c:v>3.7395776124619378</c:v>
                </c:pt>
                <c:pt idx="3">
                  <c:v>3.8524712557861731</c:v>
                </c:pt>
                <c:pt idx="4">
                  <c:v>3.9051186017478119</c:v>
                </c:pt>
                <c:pt idx="5">
                  <c:v>3.955562197977379</c:v>
                </c:pt>
                <c:pt idx="6">
                  <c:v>3.9667850532739664</c:v>
                </c:pt>
                <c:pt idx="7">
                  <c:v>4.0439890027493197</c:v>
                </c:pt>
                <c:pt idx="8">
                  <c:v>4.5481807277089201</c:v>
                </c:pt>
                <c:pt idx="9">
                  <c:v>5.0987666700090246</c:v>
                </c:pt>
                <c:pt idx="10">
                  <c:v>5.373866880352578</c:v>
                </c:pt>
                <c:pt idx="11">
                  <c:v>5.1498692416012908</c:v>
                </c:pt>
                <c:pt idx="12">
                  <c:v>5.0082885417189864</c:v>
                </c:pt>
                <c:pt idx="13">
                  <c:v>5.1230436314226688</c:v>
                </c:pt>
                <c:pt idx="14">
                  <c:v>5.0195763477562414</c:v>
                </c:pt>
                <c:pt idx="15">
                  <c:v>4.9791278982044966</c:v>
                </c:pt>
                <c:pt idx="16">
                  <c:v>4.7194968553459082</c:v>
                </c:pt>
                <c:pt idx="17">
                  <c:v>4.6595163411919458</c:v>
                </c:pt>
                <c:pt idx="18">
                  <c:v>4.4651918002841526</c:v>
                </c:pt>
                <c:pt idx="19">
                  <c:v>4.4971133394105136</c:v>
                </c:pt>
                <c:pt idx="20">
                  <c:v>4.5011671572109977</c:v>
                </c:pt>
                <c:pt idx="21">
                  <c:v>4.3907402696514843</c:v>
                </c:pt>
                <c:pt idx="22">
                  <c:v>4.2754619025805471</c:v>
                </c:pt>
                <c:pt idx="23">
                  <c:v>4.2143838754008245</c:v>
                </c:pt>
                <c:pt idx="24">
                  <c:v>4.210205945013703</c:v>
                </c:pt>
                <c:pt idx="25">
                  <c:v>4.0060929169840058</c:v>
                </c:pt>
              </c:numCache>
            </c:numRef>
          </c:val>
          <c:smooth val="0"/>
        </c:ser>
        <c:dLbls>
          <c:showLegendKey val="0"/>
          <c:showVal val="0"/>
          <c:showCatName val="0"/>
          <c:showSerName val="0"/>
          <c:showPercent val="0"/>
          <c:showBubbleSize val="0"/>
        </c:dLbls>
        <c:marker val="1"/>
        <c:smooth val="0"/>
        <c:axId val="319652616"/>
        <c:axId val="319652224"/>
      </c:lineChart>
      <c:catAx>
        <c:axId val="319645952"/>
        <c:scaling>
          <c:orientation val="minMax"/>
        </c:scaling>
        <c:delete val="0"/>
        <c:axPos val="b"/>
        <c:majorGridlines>
          <c:spPr>
            <a:ln w="3175">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0" vert="horz"/>
          <a:lstStyle/>
          <a:p>
            <a:pPr>
              <a:defRPr/>
            </a:pPr>
            <a:endParaRPr lang="en-US"/>
          </a:p>
        </c:txPr>
        <c:crossAx val="319650264"/>
        <c:crosses val="autoZero"/>
        <c:auto val="1"/>
        <c:lblAlgn val="ctr"/>
        <c:lblOffset val="0"/>
        <c:tickLblSkip val="1"/>
        <c:tickMarkSkip val="4"/>
        <c:noMultiLvlLbl val="0"/>
      </c:catAx>
      <c:valAx>
        <c:axId val="319650264"/>
        <c:scaling>
          <c:orientation val="minMax"/>
        </c:scaling>
        <c:delete val="0"/>
        <c:axPos val="l"/>
        <c:majorGridlines>
          <c:spPr>
            <a:ln w="3175">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319645952"/>
        <c:crosses val="autoZero"/>
        <c:crossBetween val="midCat"/>
      </c:valAx>
      <c:valAx>
        <c:axId val="319652224"/>
        <c:scaling>
          <c:orientation val="minMax"/>
          <c:max val="14"/>
          <c:min val="0"/>
        </c:scaling>
        <c:delete val="0"/>
        <c:axPos val="r"/>
        <c:numFmt formatCode="General" sourceLinked="1"/>
        <c:majorTickMark val="in"/>
        <c:minorTickMark val="none"/>
        <c:tickLblPos val="nextTo"/>
        <c:crossAx val="319652616"/>
        <c:crosses val="max"/>
        <c:crossBetween val="between"/>
      </c:valAx>
      <c:catAx>
        <c:axId val="319652616"/>
        <c:scaling>
          <c:orientation val="minMax"/>
        </c:scaling>
        <c:delete val="1"/>
        <c:axPos val="b"/>
        <c:numFmt formatCode="General" sourceLinked="1"/>
        <c:majorTickMark val="out"/>
        <c:minorTickMark val="none"/>
        <c:tickLblPos val="nextTo"/>
        <c:crossAx val="319652224"/>
        <c:crosses val="autoZero"/>
        <c:auto val="1"/>
        <c:lblAlgn val="ctr"/>
        <c:lblOffset val="100"/>
        <c:noMultiLvlLbl val="0"/>
      </c:catAx>
      <c:spPr>
        <a:solidFill>
          <a:srgbClr val="F4FFFF"/>
        </a:solidFill>
        <a:ln w="9525">
          <a:solidFill>
            <a:srgbClr val="000000"/>
          </a:solidFill>
        </a:ln>
      </c:spPr>
    </c:plotArea>
    <c:legend>
      <c:legendPos val="r"/>
      <c:layout>
        <c:manualLayout>
          <c:xMode val="edge"/>
          <c:yMode val="edge"/>
          <c:x val="5.1975721784776906E-2"/>
          <c:y val="0.72106090128564437"/>
          <c:w val="0.91874958743929469"/>
          <c:h val="6.9444444444444448E-2"/>
        </c:manualLayout>
      </c:layout>
      <c:overlay val="1"/>
      <c:spPr>
        <a:no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latin typeface="Arial Narrow"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LTB!$B$3</c:f>
              <c:strCache>
                <c:ptCount val="1"/>
                <c:pt idx="0">
                  <c:v>OECD</c:v>
                </c:pt>
              </c:strCache>
            </c:strRef>
          </c:tx>
          <c:spPr>
            <a:solidFill>
              <a:srgbClr val="4F81BD"/>
            </a:solidFill>
            <a:ln w="6350" cmpd="sng">
              <a:solidFill>
                <a:srgbClr val="000000"/>
              </a:solidFill>
              <a:round/>
            </a:ln>
            <a:effectLst/>
          </c:spPr>
          <c:invertIfNegative val="0"/>
          <c:cat>
            <c:strRef>
              <c:f>LTB!$A$4:$A$6</c:f>
              <c:strCache>
                <c:ptCount val="3"/>
                <c:pt idx="0">
                  <c:v>2000-2007</c:v>
                </c:pt>
                <c:pt idx="1">
                  <c:v>2008-2012</c:v>
                </c:pt>
                <c:pt idx="2">
                  <c:v>2013-2020</c:v>
                </c:pt>
              </c:strCache>
            </c:strRef>
          </c:cat>
          <c:val>
            <c:numRef>
              <c:f>LTB!$B$4:$B$6</c:f>
              <c:numCache>
                <c:formatCode>General</c:formatCode>
                <c:ptCount val="3"/>
                <c:pt idx="0">
                  <c:v>2.2043253398491256</c:v>
                </c:pt>
                <c:pt idx="1">
                  <c:v>1.5283387234810606</c:v>
                </c:pt>
                <c:pt idx="2">
                  <c:v>2.0347066453673515</c:v>
                </c:pt>
              </c:numCache>
            </c:numRef>
          </c:val>
        </c:ser>
        <c:ser>
          <c:idx val="1"/>
          <c:order val="1"/>
          <c:tx>
            <c:strRef>
              <c:f>LTB!$C$3</c:f>
              <c:strCache>
                <c:ptCount val="1"/>
                <c:pt idx="0">
                  <c:v>non OECD</c:v>
                </c:pt>
              </c:strCache>
            </c:strRef>
          </c:tx>
          <c:spPr>
            <a:solidFill>
              <a:srgbClr val="CCCCCC"/>
            </a:solidFill>
            <a:ln w="6350" cmpd="sng">
              <a:solidFill>
                <a:srgbClr val="000000"/>
              </a:solidFill>
              <a:round/>
            </a:ln>
            <a:effectLst/>
          </c:spPr>
          <c:invertIfNegative val="0"/>
          <c:cat>
            <c:strRef>
              <c:f>LTB!$A$4:$A$6</c:f>
              <c:strCache>
                <c:ptCount val="3"/>
                <c:pt idx="0">
                  <c:v>2000-2007</c:v>
                </c:pt>
                <c:pt idx="1">
                  <c:v>2008-2012</c:v>
                </c:pt>
                <c:pt idx="2">
                  <c:v>2013-2020</c:v>
                </c:pt>
              </c:strCache>
            </c:strRef>
          </c:cat>
          <c:val>
            <c:numRef>
              <c:f>LTB!$C$4:$C$6</c:f>
              <c:numCache>
                <c:formatCode>General</c:formatCode>
                <c:ptCount val="3"/>
                <c:pt idx="0">
                  <c:v>7.3624647840008945</c:v>
                </c:pt>
                <c:pt idx="1">
                  <c:v>7.2079973504663739</c:v>
                </c:pt>
                <c:pt idx="2">
                  <c:v>6.1855964686956106</c:v>
                </c:pt>
              </c:numCache>
            </c:numRef>
          </c:val>
        </c:ser>
        <c:dLbls>
          <c:showLegendKey val="0"/>
          <c:showVal val="0"/>
          <c:showCatName val="0"/>
          <c:showSerName val="0"/>
          <c:showPercent val="0"/>
          <c:showBubbleSize val="0"/>
        </c:dLbls>
        <c:gapWidth val="150"/>
        <c:axId val="319647912"/>
        <c:axId val="319643992"/>
      </c:barChart>
      <c:catAx>
        <c:axId val="319647912"/>
        <c:scaling>
          <c:orientation val="minMax"/>
        </c:scaling>
        <c:delete val="0"/>
        <c:axPos val="b"/>
        <c:majorGridlines>
          <c:spPr>
            <a:ln w="3175">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0" vert="horz"/>
          <a:lstStyle/>
          <a:p>
            <a:pPr>
              <a:defRPr/>
            </a:pPr>
            <a:endParaRPr lang="en-US"/>
          </a:p>
        </c:txPr>
        <c:crossAx val="319643992"/>
        <c:crosses val="autoZero"/>
        <c:auto val="1"/>
        <c:lblAlgn val="ctr"/>
        <c:lblOffset val="0"/>
        <c:tickLblSkip val="1"/>
        <c:noMultiLvlLbl val="0"/>
      </c:catAx>
      <c:valAx>
        <c:axId val="319643992"/>
        <c:scaling>
          <c:orientation val="minMax"/>
        </c:scaling>
        <c:delete val="0"/>
        <c:axPos val="l"/>
        <c:majorGridlines>
          <c:spPr>
            <a:ln w="3175">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319647912"/>
        <c:crosses val="autoZero"/>
        <c:crossBetween val="between"/>
      </c:valAx>
      <c:spPr>
        <a:solidFill>
          <a:srgbClr val="F4FFFF"/>
        </a:solidFill>
        <a:ln w="9525">
          <a:solidFill>
            <a:srgbClr val="000000"/>
          </a:solidFill>
        </a:ln>
      </c:spPr>
    </c:plotArea>
    <c:legend>
      <c:legendPos val="r"/>
      <c:layout>
        <c:manualLayout>
          <c:xMode val="edge"/>
          <c:yMode val="edge"/>
          <c:x val="0.10489629972723996"/>
          <c:y val="5.9360856919912039E-2"/>
          <c:w val="0.83880397303278253"/>
          <c:h val="5.5961552103284386E-2"/>
        </c:manualLayout>
      </c:layout>
      <c:overlay val="1"/>
      <c:spPr>
        <a:noFill/>
        <a:ln>
          <a:noFill/>
          <a:round/>
        </a:ln>
        <a:effectLst/>
        <a:extLst>
          <a:ext uri="{91240B29-F687-4F45-9708-019B960494DF}">
            <a14:hiddenLine xmlns:a14="http://schemas.microsoft.com/office/drawing/2010/main">
              <a:noFill/>
              <a:round/>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a:latin typeface="Arial Narrow" pitchFamily="34" charset="0"/>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0.07638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217116"/>
          <a:ext cx="5153025" cy="2095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E219B1A-AE41-483B-A766-69B9363DDA6A}" type="datetimeFigureOut">
              <a:rPr lang="en-US" smtClean="0">
                <a:latin typeface="Segoe UI" pitchFamily="34" charset="0"/>
              </a:rPr>
              <a:t>10/14/2013</a:t>
            </a:fld>
            <a:endParaRPr lang="en-US" dirty="0">
              <a:latin typeface="Segoe UI" pitchFamily="34" charset="0"/>
            </a:endParaRPr>
          </a:p>
        </p:txBody>
      </p:sp>
      <p:sp>
        <p:nvSpPr>
          <p:cNvPr id="8" name="Footer Placeholder 7"/>
          <p:cNvSpPr>
            <a:spLocks noGrp="1"/>
          </p:cNvSpPr>
          <p:nvPr>
            <p:ph type="ftr" sz="quarter" idx="2"/>
          </p:nvPr>
        </p:nvSpPr>
        <p:spPr>
          <a:xfrm>
            <a:off x="0" y="8893296"/>
            <a:ext cx="5980128" cy="340399"/>
          </a:xfrm>
          <a:prstGeom prst="rect">
            <a:avLst/>
          </a:prstGeom>
        </p:spPr>
        <p:txBody>
          <a:bodyPr vert="horz" lIns="93936" tIns="46968" rIns="93936" bIns="46968" rtlCol="0" anchor="b"/>
          <a:lstStyle>
            <a:lvl1pPr algn="l">
              <a:defRPr sz="1200"/>
            </a:lvl1pPr>
          </a:lstStyle>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68333" y="8893296"/>
            <a:ext cx="1107104" cy="4681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15925" y="701675"/>
            <a:ext cx="62452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0" y="8894921"/>
            <a:ext cx="6109875" cy="364492"/>
          </a:xfrm>
          <a:prstGeom prst="rect">
            <a:avLst/>
          </a:prstGeom>
        </p:spPr>
        <p:txBody>
          <a:bodyPr vert="horz" lIns="93936" tIns="46968" rIns="93936" bIns="46968" rtlCol="0" anchor="b"/>
          <a:lstStyle>
            <a:lvl1pPr marL="587102" indent="0" algn="l">
              <a:defRPr sz="1200"/>
            </a:lvl1p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Segoe UI" pitchFamily="34" charset="0"/>
              </a:defRPr>
            </a:lvl1pPr>
          </a:lstStyle>
          <a:p>
            <a:fld id="{D51B1278-D92B-4AF3-A9C1-71DD298190CE}" type="datetimeFigureOut">
              <a:rPr lang="en-US" smtClean="0"/>
              <a:pPr/>
              <a:t>10/14/2013</a:t>
            </a:fld>
            <a:endParaRPr lang="en-US" dirty="0"/>
          </a:p>
        </p:txBody>
      </p:sp>
      <p:sp>
        <p:nvSpPr>
          <p:cNvPr id="12" name="Notes Placeholder 11"/>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98079" y="8893296"/>
            <a:ext cx="977358" cy="4681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900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900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4AC8AC2-D244-4596-A804-734B16943B6F}" type="datetime1">
              <a:rPr lang="en-US" smtClean="0"/>
              <a:t>10/14/2013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4933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900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900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5D4650B-9372-4994-BC32-008003AD7044}" type="datetime1">
              <a:rPr lang="en-US" smtClean="0">
                <a:solidFill>
                  <a:prstClr val="black"/>
                </a:solidFill>
              </a:rPr>
              <a:pPr/>
              <a:t>10/14/2013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3449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900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900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95F142-AAC3-4C4B-BBF2-AD8CCF456A46}" type="datetime1">
              <a:rPr lang="en-US" smtClean="0"/>
              <a:t>10/14/2013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21488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6" name="Date Placeholder 5"/>
          <p:cNvSpPr>
            <a:spLocks noGrp="1"/>
          </p:cNvSpPr>
          <p:nvPr>
            <p:ph type="dt" idx="14"/>
          </p:nvPr>
        </p:nvSpPr>
        <p:spPr/>
        <p:txBody>
          <a:bodyPr/>
          <a:lstStyle/>
          <a:p>
            <a:fld id="{3F8CFBD9-4785-4067-B052-7B1D32507871}" type="datetime8">
              <a:rPr lang="en-US" smtClean="0"/>
              <a:t>10/14/2013 8:54 AM</a:t>
            </a:fld>
            <a:endParaRPr lang="en-US" dirty="0"/>
          </a:p>
        </p:txBody>
      </p:sp>
      <p:sp>
        <p:nvSpPr>
          <p:cNvPr id="9" name="Footer Placeholder 8"/>
          <p:cNvSpPr>
            <a:spLocks noGrp="1"/>
          </p:cNvSpPr>
          <p:nvPr>
            <p:ph type="ftr" sz="quarter" idx="15"/>
          </p:nvPr>
        </p:nvSpPr>
        <p:spPr/>
        <p:txBody>
          <a:bodyPr/>
          <a:lstStyle/>
          <a:p>
            <a:pPr defTabSz="99015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Header Placeholder 9"/>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22847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at we're doing BG">
    <p:spTree>
      <p:nvGrpSpPr>
        <p:cNvPr id="1" name=""/>
        <p:cNvGrpSpPr/>
        <p:nvPr/>
      </p:nvGrpSpPr>
      <p:grpSpPr>
        <a:xfrm>
          <a:off x="0" y="0"/>
          <a:ext cx="0" cy="0"/>
          <a:chOff x="0" y="0"/>
          <a:chExt cx="0" cy="0"/>
        </a:xfrm>
      </p:grpSpPr>
      <p:sp>
        <p:nvSpPr>
          <p:cNvPr id="2" name="Title 1"/>
          <p:cNvSpPr txBox="1">
            <a:spLocks/>
          </p:cNvSpPr>
          <p:nvPr userDrawn="1"/>
        </p:nvSpPr>
        <p:spPr>
          <a:xfrm>
            <a:off x="457200" y="450279"/>
            <a:ext cx="11889564" cy="747897"/>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accent2"/>
                    </a:gs>
                    <a:gs pos="100000">
                      <a:schemeClr val="accent2"/>
                    </a:gs>
                  </a:gsLst>
                  <a:lin ang="5400000" scaled="0"/>
                </a:gradFill>
                <a:effectLst/>
                <a:latin typeface="+mj-lt"/>
                <a:cs typeface="Segoe UI" pitchFamily="34" charset="0"/>
              </a:defRPr>
            </a:lvl1pPr>
          </a:lstStyle>
          <a:p>
            <a:pPr lvl="0"/>
            <a:r>
              <a:rPr lang="en-US" dirty="0" smtClean="0"/>
              <a:t>What </a:t>
            </a:r>
            <a:r>
              <a:rPr lang="en-US" dirty="0" smtClean="0">
                <a:gradFill>
                  <a:gsLst>
                    <a:gs pos="1250">
                      <a:srgbClr val="8D8D8D"/>
                    </a:gs>
                    <a:gs pos="100000">
                      <a:srgbClr val="8D8D8D"/>
                    </a:gs>
                  </a:gsLst>
                  <a:lin ang="5400000" scaled="0"/>
                </a:gradFill>
              </a:rPr>
              <a:t>we’re doing.</a:t>
            </a:r>
            <a:endParaRPr lang="en-US" dirty="0">
              <a:gradFill>
                <a:gsLst>
                  <a:gs pos="1250">
                    <a:srgbClr val="8D8D8D"/>
                  </a:gs>
                  <a:gs pos="100000">
                    <a:srgbClr val="8D8D8D"/>
                  </a:gs>
                </a:gsLst>
                <a:lin ang="5400000" scaled="0"/>
              </a:gradFill>
            </a:endParaRPr>
          </a:p>
        </p:txBody>
      </p:sp>
    </p:spTree>
    <p:extLst>
      <p:ext uri="{BB962C8B-B14F-4D97-AF65-F5344CB8AC3E}">
        <p14:creationId xmlns:p14="http://schemas.microsoft.com/office/powerpoint/2010/main" val="130444481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at's next? BG">
    <p:spTree>
      <p:nvGrpSpPr>
        <p:cNvPr id="1" name=""/>
        <p:cNvGrpSpPr/>
        <p:nvPr/>
      </p:nvGrpSpPr>
      <p:grpSpPr>
        <a:xfrm>
          <a:off x="0" y="0"/>
          <a:ext cx="0" cy="0"/>
          <a:chOff x="0" y="0"/>
          <a:chExt cx="0" cy="0"/>
        </a:xfrm>
      </p:grpSpPr>
      <p:sp>
        <p:nvSpPr>
          <p:cNvPr id="2" name="Title 1"/>
          <p:cNvSpPr txBox="1">
            <a:spLocks/>
          </p:cNvSpPr>
          <p:nvPr userDrawn="1"/>
        </p:nvSpPr>
        <p:spPr>
          <a:xfrm>
            <a:off x="457200" y="450279"/>
            <a:ext cx="11889564" cy="747897"/>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bg1"/>
                    </a:gs>
                    <a:gs pos="100000">
                      <a:schemeClr val="bg1"/>
                    </a:gs>
                  </a:gsLst>
                  <a:lin ang="5400000" scaled="0"/>
                </a:gradFill>
                <a:effectLst/>
                <a:latin typeface="+mj-lt"/>
                <a:cs typeface="Segoe UI" pitchFamily="34" charset="0"/>
              </a:defRPr>
            </a:lvl1pPr>
          </a:lstStyle>
          <a:p>
            <a:pPr lvl="0"/>
            <a:r>
              <a:rPr lang="en-US" dirty="0" smtClean="0">
                <a:gradFill>
                  <a:gsLst>
                    <a:gs pos="1250">
                      <a:srgbClr val="8D8D8D"/>
                    </a:gs>
                    <a:gs pos="100000">
                      <a:srgbClr val="8D8D8D"/>
                    </a:gs>
                  </a:gsLst>
                  <a:lin ang="5400000" scaled="0"/>
                </a:gradFill>
              </a:rPr>
              <a:t>What’s </a:t>
            </a:r>
            <a:r>
              <a:rPr lang="en-US" dirty="0" smtClean="0">
                <a:gradFill>
                  <a:gsLst>
                    <a:gs pos="1250">
                      <a:schemeClr val="accent4"/>
                    </a:gs>
                    <a:gs pos="100000">
                      <a:schemeClr val="accent4"/>
                    </a:gs>
                  </a:gsLst>
                  <a:lin ang="5400000" scaled="0"/>
                </a:gradFill>
              </a:rPr>
              <a:t>next?</a:t>
            </a:r>
            <a:endParaRPr lang="en-US" dirty="0">
              <a:gradFill>
                <a:gsLst>
                  <a:gs pos="1250">
                    <a:schemeClr val="accent4"/>
                  </a:gs>
                  <a:gs pos="100000">
                    <a:schemeClr val="accent4"/>
                  </a:gs>
                </a:gsLst>
                <a:lin ang="5400000" scaled="0"/>
              </a:gradFill>
            </a:endParaRPr>
          </a:p>
        </p:txBody>
      </p:sp>
    </p:spTree>
    <p:extLst>
      <p:ext uri="{BB962C8B-B14F-4D97-AF65-F5344CB8AC3E}">
        <p14:creationId xmlns:p14="http://schemas.microsoft.com/office/powerpoint/2010/main" val="47635835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Use for slides with Software Co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4521" y="233153"/>
            <a:ext cx="1146300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140949844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436475" cy="699551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968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51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21288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235495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992"/>
            <a:ext cx="12436474" cy="69955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1211247"/>
            <a:ext cx="7315200" cy="3657600"/>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1209509"/>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043222"/>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3525275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83" r:id="rId5"/>
    <p:sldLayoutId id="2147484187" r:id="rId6"/>
    <p:sldLayoutId id="2147484105" r:id="rId7"/>
    <p:sldLayoutId id="2147484182"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85" r:id="rId22"/>
    <p:sldLayoutId id="2147484186" r:id="rId23"/>
    <p:sldLayoutId id="2147484127" r:id="rId24"/>
    <p:sldLayoutId id="2147484128" r:id="rId25"/>
    <p:sldLayoutId id="2147484129" r:id="rId26"/>
    <p:sldLayoutId id="2147484094" r:id="rId27"/>
    <p:sldLayoutId id="2147484096" r:id="rId28"/>
    <p:sldLayoutId id="2147484188"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60" y="799952"/>
            <a:ext cx="8593064" cy="1495794"/>
          </a:xfrm>
        </p:spPr>
        <p:txBody>
          <a:bodyPr/>
          <a:lstStyle/>
          <a:p>
            <a:r>
              <a:rPr lang="en-US" dirty="0" smtClean="0"/>
              <a:t>A </a:t>
            </a:r>
            <a:r>
              <a:rPr lang="en-US" dirty="0"/>
              <a:t>confident European digital economy in a global context </a:t>
            </a:r>
          </a:p>
        </p:txBody>
      </p:sp>
      <p:pic>
        <p:nvPicPr>
          <p:cNvPr id="36" name="Picture 9" descr="C:\Users\reed\AppData\Local\Microsoft\Windows\Temporary Internet Files\Content.IE5\5FFCW2D4\MP90043868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48759" y="2514898"/>
            <a:ext cx="1825416" cy="24340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reed\AppData\Local\Microsoft\Windows\Temporary Internet Files\Content.IE5\BA8XHTJT\MP90038596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56393" y="2514898"/>
            <a:ext cx="1825416" cy="243409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460213" y="2514894"/>
            <a:ext cx="1825411" cy="2434094"/>
            <a:chOff x="1181100" y="2465806"/>
            <a:chExt cx="2386578" cy="2386583"/>
          </a:xfrm>
        </p:grpSpPr>
        <p:sp>
          <p:nvSpPr>
            <p:cNvPr id="26" name="Rectangle 25"/>
            <p:cNvSpPr/>
            <p:nvPr/>
          </p:nvSpPr>
          <p:spPr bwMode="auto">
            <a:xfrm>
              <a:off x="1181100" y="2465806"/>
              <a:ext cx="2386578" cy="238658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93260" rIns="93260" bIns="93260" numCol="1" rtlCol="0" anchor="b" anchorCtr="0" compatLnSpc="1">
              <a:prstTxWarp prst="textNoShape">
                <a:avLst/>
              </a:prstTxWarp>
            </a:bodyPr>
            <a:lstStyle/>
            <a:p>
              <a:pPr defTabSz="932290" fontAlgn="base">
                <a:lnSpc>
                  <a:spcPts val="3060"/>
                </a:lnSpc>
                <a:spcBef>
                  <a:spcPct val="0"/>
                </a:spcBef>
                <a:spcAft>
                  <a:spcPct val="0"/>
                </a:spcAft>
              </a:pPr>
              <a:r>
                <a:rPr lang="en-US" sz="2000" dirty="0" smtClean="0">
                  <a:solidFill>
                    <a:srgbClr val="FFFFFF">
                      <a:alpha val="99000"/>
                    </a:srgbClr>
                  </a:solidFill>
                  <a:latin typeface="Segoe UI Light"/>
                  <a:ea typeface="Adobe Fan Heiti Std B" pitchFamily="34" charset="-128"/>
                  <a:cs typeface="Segoe UI" pitchFamily="34" charset="0"/>
                </a:rPr>
                <a:t>Prague</a:t>
              </a:r>
            </a:p>
            <a:p>
              <a:pPr defTabSz="932290" fontAlgn="base">
                <a:lnSpc>
                  <a:spcPts val="3060"/>
                </a:lnSpc>
                <a:spcBef>
                  <a:spcPct val="0"/>
                </a:spcBef>
                <a:spcAft>
                  <a:spcPct val="0"/>
                </a:spcAft>
              </a:pPr>
              <a:r>
                <a:rPr lang="en-US" sz="2000" dirty="0" smtClean="0">
                  <a:solidFill>
                    <a:srgbClr val="FFFFFF">
                      <a:alpha val="99000"/>
                    </a:srgbClr>
                  </a:solidFill>
                  <a:latin typeface="Segoe UI Light"/>
                  <a:ea typeface="Adobe Fan Heiti Std B" pitchFamily="34" charset="-128"/>
                  <a:cs typeface="Segoe UI" pitchFamily="34" charset="0"/>
                </a:rPr>
                <a:t>14/10/13</a:t>
              </a:r>
              <a:endParaRPr lang="en-US" sz="2000" dirty="0">
                <a:solidFill>
                  <a:srgbClr val="FFFFFF">
                    <a:alpha val="99000"/>
                  </a:srgbClr>
                </a:solidFill>
                <a:latin typeface="Segoe UI Light"/>
                <a:ea typeface="Adobe Fan Heiti Std B" pitchFamily="34" charset="-128"/>
                <a:cs typeface="Segoe UI" pitchFamily="34" charset="0"/>
              </a:endParaRPr>
            </a:p>
          </p:txBody>
        </p:sp>
        <p:sp>
          <p:nvSpPr>
            <p:cNvPr id="27" name="Freeform 61"/>
            <p:cNvSpPr>
              <a:spLocks noEditPoints="1"/>
            </p:cNvSpPr>
            <p:nvPr/>
          </p:nvSpPr>
          <p:spPr bwMode="black">
            <a:xfrm>
              <a:off x="2066212" y="2886849"/>
              <a:ext cx="616354" cy="772252"/>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1242728"/>
              <a:endParaRPr lang="en-US" sz="1632">
                <a:solidFill>
                  <a:srgbClr val="000000"/>
                </a:solidFill>
              </a:endParaRPr>
            </a:p>
          </p:txBody>
        </p:sp>
      </p:grpSp>
      <p:grpSp>
        <p:nvGrpSpPr>
          <p:cNvPr id="4" name="Group 3"/>
          <p:cNvGrpSpPr/>
          <p:nvPr/>
        </p:nvGrpSpPr>
        <p:grpSpPr>
          <a:xfrm>
            <a:off x="6247073" y="2514894"/>
            <a:ext cx="1830918" cy="2434094"/>
            <a:chOff x="6132113" y="2465806"/>
            <a:chExt cx="2393778" cy="2386583"/>
          </a:xfrm>
        </p:grpSpPr>
        <p:sp>
          <p:nvSpPr>
            <p:cNvPr id="23" name="Rectangle 22"/>
            <p:cNvSpPr/>
            <p:nvPr/>
          </p:nvSpPr>
          <p:spPr bwMode="auto">
            <a:xfrm>
              <a:off x="6132113" y="2465806"/>
              <a:ext cx="2393778" cy="238658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93260" rIns="93260" bIns="93260" numCol="1" rtlCol="0" anchor="b" anchorCtr="0" compatLnSpc="1">
              <a:prstTxWarp prst="textNoShape">
                <a:avLst/>
              </a:prstTxWarp>
            </a:bodyPr>
            <a:lstStyle/>
            <a:p>
              <a:pPr defTabSz="932290" fontAlgn="base">
                <a:lnSpc>
                  <a:spcPts val="3060"/>
                </a:lnSpc>
                <a:spcBef>
                  <a:spcPct val="0"/>
                </a:spcBef>
                <a:spcAft>
                  <a:spcPct val="0"/>
                </a:spcAft>
              </a:pPr>
              <a:r>
                <a:rPr lang="en-US" sz="2000" dirty="0" smtClean="0">
                  <a:solidFill>
                    <a:srgbClr val="FFFFFF">
                      <a:alpha val="99000"/>
                    </a:srgbClr>
                  </a:solidFill>
                  <a:latin typeface="Segoe UI Light"/>
                  <a:ea typeface="Adobe Fan Heiti Std B" pitchFamily="34" charset="-128"/>
                  <a:cs typeface="Segoe UI" pitchFamily="34" charset="0"/>
                </a:rPr>
                <a:t>Jean-Jacques Sahel</a:t>
              </a:r>
              <a:endParaRPr lang="en-US" sz="2000" dirty="0">
                <a:solidFill>
                  <a:srgbClr val="FFFFFF">
                    <a:alpha val="99000"/>
                  </a:srgbClr>
                </a:solidFill>
                <a:latin typeface="Segoe UI Light"/>
                <a:ea typeface="Adobe Fan Heiti Std B" pitchFamily="34" charset="-128"/>
                <a:cs typeface="Segoe UI" pitchFamily="34" charset="0"/>
              </a:endParaRPr>
            </a:p>
          </p:txBody>
        </p:sp>
        <p:sp>
          <p:nvSpPr>
            <p:cNvPr id="35" name="Rounded Rectangle 6"/>
            <p:cNvSpPr/>
            <p:nvPr/>
          </p:nvSpPr>
          <p:spPr bwMode="black">
            <a:xfrm>
              <a:off x="7062769" y="2895547"/>
              <a:ext cx="532466" cy="75485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755481"/>
              <a:endParaRPr lang="en-US" sz="2448" spc="-124" dirty="0">
                <a:solidFill>
                  <a:srgbClr val="000000">
                    <a:lumMod val="50000"/>
                  </a:srgbClr>
                </a:solidFill>
                <a:latin typeface="Segoe Light" pitchFamily="34" charset="0"/>
              </a:endParaRPr>
            </a:p>
          </p:txBody>
        </p:sp>
      </p:grpSp>
    </p:spTree>
    <p:extLst>
      <p:ext uri="{BB962C8B-B14F-4D97-AF65-F5344CB8AC3E}">
        <p14:creationId xmlns:p14="http://schemas.microsoft.com/office/powerpoint/2010/main" val="799429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300" fill="hold"/>
                                        <p:tgtEl>
                                          <p:spTgt spid="24"/>
                                        </p:tgtEl>
                                        <p:attrNameLst>
                                          <p:attrName>ppt_x</p:attrName>
                                        </p:attrNameLst>
                                      </p:cBhvr>
                                      <p:tavLst>
                                        <p:tav tm="0">
                                          <p:val>
                                            <p:strVal val="1+#ppt_w/2"/>
                                          </p:val>
                                        </p:tav>
                                        <p:tav tm="100000">
                                          <p:val>
                                            <p:strVal val="#ppt_x"/>
                                          </p:val>
                                        </p:tav>
                                      </p:tavLst>
                                    </p:anim>
                                    <p:anim calcmode="lin" valueType="num">
                                      <p:cBhvr additive="base">
                                        <p:cTn id="12" dur="13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300" fill="hold"/>
                                        <p:tgtEl>
                                          <p:spTgt spid="4"/>
                                        </p:tgtEl>
                                        <p:attrNameLst>
                                          <p:attrName>ppt_x</p:attrName>
                                        </p:attrNameLst>
                                      </p:cBhvr>
                                      <p:tavLst>
                                        <p:tav tm="0">
                                          <p:val>
                                            <p:strVal val="1+#ppt_w/2"/>
                                          </p:val>
                                        </p:tav>
                                        <p:tav tm="100000">
                                          <p:val>
                                            <p:strVal val="#ppt_x"/>
                                          </p:val>
                                        </p:tav>
                                      </p:tavLst>
                                    </p:anim>
                                    <p:anim calcmode="lin" valueType="num">
                                      <p:cBhvr additive="base">
                                        <p:cTn id="16" dur="13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300" fill="hold"/>
                                        <p:tgtEl>
                                          <p:spTgt spid="36"/>
                                        </p:tgtEl>
                                        <p:attrNameLst>
                                          <p:attrName>ppt_x</p:attrName>
                                        </p:attrNameLst>
                                      </p:cBhvr>
                                      <p:tavLst>
                                        <p:tav tm="0">
                                          <p:val>
                                            <p:strVal val="1+#ppt_w/2"/>
                                          </p:val>
                                        </p:tav>
                                        <p:tav tm="100000">
                                          <p:val>
                                            <p:strVal val="#ppt_x"/>
                                          </p:val>
                                        </p:tav>
                                      </p:tavLst>
                                    </p:anim>
                                    <p:anim calcmode="lin" valueType="num">
                                      <p:cBhvr additive="base">
                                        <p:cTn id="20" dur="1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C</a:t>
            </a:r>
            <a:r>
              <a:rPr lang="en-US" sz="3600" dirty="0"/>
              <a:t>.</a:t>
            </a:r>
            <a:r>
              <a:rPr lang="en-US" sz="3600" dirty="0" smtClean="0"/>
              <a:t> An information economy: fostering a confident European digital economy in a global context </a:t>
            </a:r>
            <a:br>
              <a:rPr lang="en-US" sz="3600" dirty="0" smtClean="0"/>
            </a:br>
            <a:r>
              <a:rPr lang="en-US" sz="3600" i="1" dirty="0" smtClean="0"/>
              <a:t>&gt; Embracing digital entrepreneurship and innovation in Europe</a:t>
            </a:r>
            <a:r>
              <a:rPr lang="en-US" sz="3600" dirty="0" smtClean="0"/>
              <a:t>	</a:t>
            </a:r>
            <a:endParaRPr lang="en-US" sz="3600" dirty="0"/>
          </a:p>
        </p:txBody>
      </p:sp>
      <p:sp>
        <p:nvSpPr>
          <p:cNvPr id="3" name="Text Placeholder 2"/>
          <p:cNvSpPr>
            <a:spLocks noGrp="1"/>
          </p:cNvSpPr>
          <p:nvPr>
            <p:ph type="body" sz="quarter" idx="10"/>
          </p:nvPr>
        </p:nvSpPr>
        <p:spPr>
          <a:xfrm>
            <a:off x="593148" y="2125677"/>
            <a:ext cx="11568281" cy="4702826"/>
          </a:xfrm>
        </p:spPr>
        <p:txBody>
          <a:bodyPr/>
          <a:lstStyle/>
          <a:p>
            <a:pPr>
              <a:spcAft>
                <a:spcPts val="1200"/>
              </a:spcAft>
            </a:pPr>
            <a:r>
              <a:rPr lang="en-US" sz="2600" dirty="0" smtClean="0"/>
              <a:t>A mindset change</a:t>
            </a:r>
          </a:p>
          <a:p>
            <a:pPr>
              <a:spcAft>
                <a:spcPts val="1200"/>
              </a:spcAft>
            </a:pPr>
            <a:r>
              <a:rPr lang="en-US" sz="2600" dirty="0" smtClean="0"/>
              <a:t>Access to technology, including broadband Internet</a:t>
            </a:r>
          </a:p>
          <a:p>
            <a:pPr>
              <a:spcAft>
                <a:spcPts val="1200"/>
              </a:spcAft>
            </a:pPr>
            <a:r>
              <a:rPr lang="en-US" sz="2600" dirty="0" smtClean="0"/>
              <a:t>Easier access to finance</a:t>
            </a:r>
          </a:p>
          <a:p>
            <a:pPr>
              <a:spcAft>
                <a:spcPts val="1200"/>
              </a:spcAft>
            </a:pPr>
            <a:r>
              <a:rPr lang="en-US" sz="2600" dirty="0" smtClean="0"/>
              <a:t>R&amp;D, university-industry links</a:t>
            </a:r>
          </a:p>
          <a:p>
            <a:pPr>
              <a:spcAft>
                <a:spcPts val="1200"/>
              </a:spcAft>
            </a:pPr>
            <a:r>
              <a:rPr lang="en-US" sz="2600" dirty="0" smtClean="0"/>
              <a:t>Skills for entrepreneurs</a:t>
            </a:r>
          </a:p>
          <a:p>
            <a:pPr>
              <a:spcAft>
                <a:spcPts val="1200"/>
              </a:spcAft>
            </a:pPr>
            <a:r>
              <a:rPr lang="en-US" sz="2600" dirty="0" smtClean="0"/>
              <a:t>Government driven incentives to SMEs, </a:t>
            </a:r>
            <a:r>
              <a:rPr lang="en-US" sz="2600" dirty="0" err="1" smtClean="0"/>
              <a:t>inc.</a:t>
            </a:r>
            <a:r>
              <a:rPr lang="en-US" sz="2600" dirty="0" smtClean="0"/>
              <a:t> reducing red tape</a:t>
            </a:r>
          </a:p>
          <a:p>
            <a:pPr>
              <a:spcAft>
                <a:spcPts val="1200"/>
              </a:spcAft>
            </a:pPr>
            <a:r>
              <a:rPr lang="en-US" sz="2600" dirty="0" smtClean="0"/>
              <a:t>Pro-innovation, pro-entrepreneurship policy and regulation, </a:t>
            </a:r>
            <a:r>
              <a:rPr lang="en-US" sz="2600" dirty="0" err="1" smtClean="0"/>
              <a:t>inc.</a:t>
            </a:r>
            <a:r>
              <a:rPr lang="en-US" sz="2600" dirty="0" smtClean="0"/>
              <a:t> n</a:t>
            </a:r>
            <a:r>
              <a:rPr lang="en-US" sz="2600" i="1" dirty="0" smtClean="0"/>
              <a:t>et neutrality </a:t>
            </a:r>
            <a:endParaRPr lang="en-US" sz="2600" i="1" dirty="0"/>
          </a:p>
          <a:p>
            <a:pPr>
              <a:spcAft>
                <a:spcPts val="1200"/>
              </a:spcAft>
            </a:pPr>
            <a:r>
              <a:rPr lang="en-US" sz="2600" dirty="0" smtClean="0"/>
              <a:t>(MS Microsoft </a:t>
            </a:r>
            <a:r>
              <a:rPr lang="en-US" sz="2600" dirty="0" err="1" smtClean="0"/>
              <a:t>Innov</a:t>
            </a:r>
            <a:r>
              <a:rPr lang="en-US" sz="2600" dirty="0" smtClean="0"/>
              <a:t> </a:t>
            </a:r>
            <a:r>
              <a:rPr lang="en-US" sz="2600" dirty="0" err="1" smtClean="0"/>
              <a:t>Centres</a:t>
            </a:r>
            <a:r>
              <a:rPr lang="en-US" sz="2600" dirty="0" smtClean="0"/>
              <a:t> in Brno, Hradec Kralove, soon Prague; </a:t>
            </a:r>
            <a:r>
              <a:rPr lang="en-US" sz="2600" dirty="0" err="1" smtClean="0"/>
              <a:t>Bizspark</a:t>
            </a:r>
            <a:r>
              <a:rPr lang="en-US" sz="2600" dirty="0" smtClean="0"/>
              <a:t>)</a:t>
            </a:r>
          </a:p>
        </p:txBody>
      </p:sp>
    </p:spTree>
    <p:extLst>
      <p:ext uri="{BB962C8B-B14F-4D97-AF65-F5344CB8AC3E}">
        <p14:creationId xmlns:p14="http://schemas.microsoft.com/office/powerpoint/2010/main" val="39402890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C</a:t>
            </a:r>
            <a:r>
              <a:rPr lang="en-US" sz="3600" dirty="0"/>
              <a:t>.</a:t>
            </a:r>
            <a:r>
              <a:rPr lang="en-US" sz="3600" dirty="0" smtClean="0"/>
              <a:t> An information economy: fostering a confident European digital economy in a global context </a:t>
            </a:r>
            <a:br>
              <a:rPr lang="en-US" sz="3600" dirty="0" smtClean="0"/>
            </a:br>
            <a:r>
              <a:rPr lang="en-US" sz="3600" i="1" dirty="0" smtClean="0"/>
              <a:t>&gt; Rise to the cloud</a:t>
            </a:r>
            <a:r>
              <a:rPr lang="en-US" sz="3600" dirty="0" smtClean="0"/>
              <a:t>	</a:t>
            </a:r>
            <a:endParaRPr lang="en-US" sz="3600" dirty="0"/>
          </a:p>
        </p:txBody>
      </p:sp>
      <p:sp>
        <p:nvSpPr>
          <p:cNvPr id="3" name="Text Placeholder 2"/>
          <p:cNvSpPr>
            <a:spLocks noGrp="1"/>
          </p:cNvSpPr>
          <p:nvPr>
            <p:ph type="body" sz="quarter" idx="10"/>
          </p:nvPr>
        </p:nvSpPr>
        <p:spPr>
          <a:xfrm>
            <a:off x="274639" y="2125677"/>
            <a:ext cx="6400793" cy="4878259"/>
          </a:xfrm>
        </p:spPr>
        <p:txBody>
          <a:bodyPr/>
          <a:lstStyle/>
          <a:p>
            <a:pPr>
              <a:spcAft>
                <a:spcPts val="600"/>
              </a:spcAft>
            </a:pPr>
            <a:r>
              <a:rPr lang="en-US" sz="2800" dirty="0" smtClean="0"/>
              <a:t>Efficiencies</a:t>
            </a:r>
            <a:endParaRPr lang="en-US" sz="2800" dirty="0"/>
          </a:p>
          <a:p>
            <a:pPr>
              <a:spcAft>
                <a:spcPts val="600"/>
              </a:spcAft>
            </a:pPr>
            <a:r>
              <a:rPr lang="en-US" sz="2800" i="1" dirty="0"/>
              <a:t>Saving of 150-200 billion; +0.5% productivity growth over 5 years for Europe’s public sector </a:t>
            </a:r>
          </a:p>
          <a:p>
            <a:pPr>
              <a:spcAft>
                <a:spcPts val="600"/>
              </a:spcAft>
            </a:pPr>
            <a:endParaRPr lang="en-US" sz="2800" dirty="0" smtClean="0"/>
          </a:p>
          <a:p>
            <a:pPr>
              <a:spcAft>
                <a:spcPts val="600"/>
              </a:spcAft>
            </a:pPr>
            <a:r>
              <a:rPr lang="en-US" sz="2800" dirty="0" smtClean="0"/>
              <a:t>More tailored, adaptive and responsive services</a:t>
            </a:r>
          </a:p>
          <a:p>
            <a:pPr>
              <a:spcAft>
                <a:spcPts val="600"/>
              </a:spcAft>
            </a:pPr>
            <a:r>
              <a:rPr lang="en-US" sz="2800" dirty="0" smtClean="0"/>
              <a:t>A place for world-leading EU companies</a:t>
            </a:r>
            <a:endParaRPr lang="en-US" sz="2800" dirty="0"/>
          </a:p>
          <a:p>
            <a:pPr>
              <a:spcAft>
                <a:spcPts val="600"/>
              </a:spcAft>
            </a:pPr>
            <a:r>
              <a:rPr lang="en-US" sz="2800" dirty="0" smtClean="0"/>
              <a:t>‘Killer app’ of the Internet ecosystem</a:t>
            </a:r>
          </a:p>
        </p:txBody>
      </p:sp>
      <p:grpSp>
        <p:nvGrpSpPr>
          <p:cNvPr id="5" name="Group 4"/>
          <p:cNvGrpSpPr/>
          <p:nvPr/>
        </p:nvGrpSpPr>
        <p:grpSpPr>
          <a:xfrm>
            <a:off x="6675432" y="2461709"/>
            <a:ext cx="5763088" cy="4206194"/>
            <a:chOff x="3918137" y="2125699"/>
            <a:chExt cx="4588709" cy="3279573"/>
          </a:xfrm>
        </p:grpSpPr>
        <p:pic>
          <p:nvPicPr>
            <p:cNvPr id="6" name="Picture 5"/>
            <p:cNvPicPr>
              <a:picLocks noChangeAspect="1"/>
            </p:cNvPicPr>
            <p:nvPr/>
          </p:nvPicPr>
          <p:blipFill>
            <a:blip r:embed="rId2"/>
            <a:stretch>
              <a:fillRect/>
            </a:stretch>
          </p:blipFill>
          <p:spPr>
            <a:xfrm>
              <a:off x="3929627" y="2125699"/>
              <a:ext cx="4577219" cy="2743125"/>
            </a:xfrm>
            <a:prstGeom prst="rect">
              <a:avLst/>
            </a:prstGeom>
          </p:spPr>
        </p:pic>
        <p:sp>
          <p:nvSpPr>
            <p:cNvPr id="7" name="TextBox 6"/>
            <p:cNvSpPr txBox="1"/>
            <p:nvPr/>
          </p:nvSpPr>
          <p:spPr>
            <a:xfrm>
              <a:off x="3918137" y="4777408"/>
              <a:ext cx="4300269"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(2.07m cloud jobs in EMEA (twice more than North America) across industries)</a:t>
              </a:r>
            </a:p>
          </p:txBody>
        </p:sp>
      </p:grpSp>
    </p:spTree>
    <p:extLst>
      <p:ext uri="{BB962C8B-B14F-4D97-AF65-F5344CB8AC3E}">
        <p14:creationId xmlns:p14="http://schemas.microsoft.com/office/powerpoint/2010/main" val="6014288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C. An information economy: fostering a confident European digital economy in a global context </a:t>
            </a:r>
            <a:br>
              <a:rPr lang="en-US" sz="3600" dirty="0" smtClean="0"/>
            </a:br>
            <a:r>
              <a:rPr lang="en-US" sz="3600" i="1" dirty="0" smtClean="0"/>
              <a:t>&gt; The digital world is global </a:t>
            </a:r>
            <a:r>
              <a:rPr lang="en-US" sz="3600" dirty="0" smtClean="0"/>
              <a:t>	</a:t>
            </a:r>
            <a:endParaRPr lang="en-US" sz="3600" dirty="0"/>
          </a:p>
        </p:txBody>
      </p:sp>
      <p:sp>
        <p:nvSpPr>
          <p:cNvPr id="3" name="Text Placeholder 2"/>
          <p:cNvSpPr>
            <a:spLocks noGrp="1"/>
          </p:cNvSpPr>
          <p:nvPr>
            <p:ph type="body" sz="quarter" idx="10"/>
          </p:nvPr>
        </p:nvSpPr>
        <p:spPr>
          <a:xfrm>
            <a:off x="640458" y="2217116"/>
            <a:ext cx="6172518" cy="3083921"/>
          </a:xfrm>
        </p:spPr>
        <p:txBody>
          <a:bodyPr/>
          <a:lstStyle/>
          <a:p>
            <a:pPr>
              <a:spcAft>
                <a:spcPts val="1200"/>
              </a:spcAft>
            </a:pPr>
            <a:r>
              <a:rPr lang="en-US" sz="2800" dirty="0" smtClean="0"/>
              <a:t>Trade</a:t>
            </a:r>
          </a:p>
          <a:p>
            <a:pPr>
              <a:spcAft>
                <a:spcPts val="1200"/>
              </a:spcAft>
            </a:pPr>
            <a:r>
              <a:rPr lang="en-US" sz="2800" dirty="0" smtClean="0"/>
              <a:t>Free flow of information and data across borders</a:t>
            </a:r>
          </a:p>
          <a:p>
            <a:pPr>
              <a:spcAft>
                <a:spcPts val="1200"/>
              </a:spcAft>
            </a:pPr>
            <a:r>
              <a:rPr lang="en-US" sz="2800" dirty="0" smtClean="0"/>
              <a:t>Open markets</a:t>
            </a:r>
          </a:p>
          <a:p>
            <a:pPr>
              <a:spcAft>
                <a:spcPts val="1200"/>
              </a:spcAft>
            </a:pPr>
            <a:r>
              <a:rPr lang="en-US" sz="2800" dirty="0" smtClean="0"/>
              <a:t>Forward-thinking regulation</a:t>
            </a:r>
            <a:endParaRPr lang="en-US" sz="2800" dirty="0"/>
          </a:p>
          <a:p>
            <a:pPr>
              <a:spcAft>
                <a:spcPts val="1200"/>
              </a:spcAft>
            </a:pPr>
            <a:r>
              <a:rPr lang="en-US" sz="2800" dirty="0" smtClean="0"/>
              <a:t>The right conditions for entrepreneurship</a:t>
            </a:r>
          </a:p>
        </p:txBody>
      </p:sp>
      <p:pic>
        <p:nvPicPr>
          <p:cNvPr id="5" name="Picture 2" descr="C:\Users\maryfj\Documents\Projects\2009\05-10 Ballmer Asia Tour\Artwork\Speaker Art\China\Azure World.png"/>
          <p:cNvPicPr>
            <a:picLocks noChangeArrowheads="1"/>
          </p:cNvPicPr>
          <p:nvPr/>
        </p:nvPicPr>
        <p:blipFill rotWithShape="1">
          <a:blip r:embed="rId2" cstate="print">
            <a:extLst>
              <a:ext uri="{28A0092B-C50C-407E-A947-70E740481C1C}">
                <a14:useLocalDpi xmlns:a14="http://schemas.microsoft.com/office/drawing/2010/main" val="0"/>
              </a:ext>
            </a:extLst>
          </a:blip>
          <a:srcRect l="5323" r="21847" b="11556"/>
          <a:stretch/>
        </p:blipFill>
        <p:spPr bwMode="invGray">
          <a:xfrm>
            <a:off x="6492554" y="1942799"/>
            <a:ext cx="5212023" cy="4663389"/>
          </a:xfrm>
          <a:prstGeom prst="rect">
            <a:avLst/>
          </a:prstGeom>
          <a:solidFill>
            <a:srgbClr val="000000"/>
          </a:solidFill>
          <a:ln>
            <a:noFill/>
          </a:ln>
          <a:effectLst/>
        </p:spPr>
      </p:pic>
    </p:spTree>
    <p:extLst>
      <p:ext uri="{BB962C8B-B14F-4D97-AF65-F5344CB8AC3E}">
        <p14:creationId xmlns:p14="http://schemas.microsoft.com/office/powerpoint/2010/main" val="1104652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mix</a:t>
            </a:r>
            <a:endParaRPr lang="en-US" dirty="0"/>
          </a:p>
        </p:txBody>
      </p:sp>
      <p:sp>
        <p:nvSpPr>
          <p:cNvPr id="3" name="Text Placeholder 2"/>
          <p:cNvSpPr>
            <a:spLocks noGrp="1"/>
          </p:cNvSpPr>
          <p:nvPr>
            <p:ph type="body" sz="quarter" idx="10"/>
          </p:nvPr>
        </p:nvSpPr>
        <p:spPr>
          <a:xfrm>
            <a:off x="366140" y="1577043"/>
            <a:ext cx="11612753" cy="4782848"/>
          </a:xfrm>
        </p:spPr>
        <p:txBody>
          <a:bodyPr/>
          <a:lstStyle/>
          <a:p>
            <a:pPr>
              <a:spcAft>
                <a:spcPts val="600"/>
              </a:spcAft>
            </a:pPr>
            <a:r>
              <a:rPr lang="en-US" sz="3200" dirty="0" smtClean="0"/>
              <a:t>Foster a harmonious digital society</a:t>
            </a:r>
          </a:p>
          <a:p>
            <a:pPr>
              <a:spcAft>
                <a:spcPts val="600"/>
              </a:spcAft>
            </a:pPr>
            <a:r>
              <a:rPr lang="en-US" sz="3200" dirty="0" smtClean="0"/>
              <a:t>Boost ICT skills and education</a:t>
            </a:r>
          </a:p>
          <a:p>
            <a:pPr>
              <a:spcAft>
                <a:spcPts val="600"/>
              </a:spcAft>
            </a:pPr>
            <a:r>
              <a:rPr lang="en-US" sz="3200" dirty="0" smtClean="0"/>
              <a:t>Enhanced trust and privacy</a:t>
            </a:r>
          </a:p>
          <a:p>
            <a:pPr>
              <a:spcAft>
                <a:spcPts val="600"/>
              </a:spcAft>
            </a:pPr>
            <a:r>
              <a:rPr lang="en-US" sz="3200" dirty="0" smtClean="0"/>
              <a:t>Embrace the cloud and data-driven economy</a:t>
            </a:r>
          </a:p>
          <a:p>
            <a:pPr>
              <a:spcAft>
                <a:spcPts val="600"/>
              </a:spcAft>
            </a:pPr>
            <a:r>
              <a:rPr lang="en-US" sz="3200" dirty="0" smtClean="0"/>
              <a:t>Facilitate the diffusion of information and new technology</a:t>
            </a:r>
          </a:p>
          <a:p>
            <a:pPr>
              <a:spcAft>
                <a:spcPts val="600"/>
              </a:spcAft>
            </a:pPr>
            <a:r>
              <a:rPr lang="en-US" sz="3200" dirty="0" smtClean="0"/>
              <a:t>‘Nurturing’ policies for open, innovative and competitive markets, including a true digital single market</a:t>
            </a:r>
          </a:p>
          <a:p>
            <a:pPr>
              <a:spcAft>
                <a:spcPts val="600"/>
              </a:spcAft>
            </a:pPr>
            <a:r>
              <a:rPr lang="en-US" sz="3200" dirty="0" smtClean="0"/>
              <a:t>An entrepreneurial, open mindset</a:t>
            </a:r>
            <a:endParaRPr lang="en-US" sz="3200" dirty="0"/>
          </a:p>
        </p:txBody>
      </p:sp>
    </p:spTree>
    <p:extLst>
      <p:ext uri="{BB962C8B-B14F-4D97-AF65-F5344CB8AC3E}">
        <p14:creationId xmlns:p14="http://schemas.microsoft.com/office/powerpoint/2010/main" val="35369829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1829166" y="5971275"/>
            <a:ext cx="8778875"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699124"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cs typeface="Segoe UI" pitchFamily="34" charset="0"/>
              </a:rPr>
            </a:br>
            <a:r>
              <a:rPr lang="en-US" sz="700" dirty="0">
                <a:gradFill>
                  <a:gsLst>
                    <a:gs pos="0">
                      <a:schemeClr val="tx1"/>
                    </a:gs>
                    <a:gs pos="100000">
                      <a:schemeClr val="tx1"/>
                    </a:gs>
                  </a:gsLst>
                  <a:lin ang="5400000" scaled="0"/>
                </a:gradFill>
                <a:cs typeface="Segoe UI" pitchFamily="34" charset="0"/>
              </a:rPr>
              <a:t>MICROSOFT MAKES NO WARRANTIES, EXPRESS, IMPLIED OR STATUTORY, AS TO THE INFORMATION IN THIS PRESENTATION.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2005635" y="3232278"/>
            <a:ext cx="2474023" cy="529971"/>
          </a:xfrm>
          <a:prstGeom prst="rect">
            <a:avLst/>
          </a:prstGeom>
        </p:spPr>
      </p:pic>
      <p:sp>
        <p:nvSpPr>
          <p:cNvPr id="2" name="Rectangle 1"/>
          <p:cNvSpPr/>
          <p:nvPr/>
        </p:nvSpPr>
        <p:spPr>
          <a:xfrm>
            <a:off x="6017702" y="3312597"/>
            <a:ext cx="4019627" cy="369332"/>
          </a:xfrm>
          <a:prstGeom prst="rect">
            <a:avLst/>
          </a:prstGeom>
        </p:spPr>
        <p:txBody>
          <a:bodyPr wrap="none">
            <a:spAutoFit/>
          </a:bodyPr>
          <a:lstStyle/>
          <a:p>
            <a:r>
              <a:rPr lang="en-US" dirty="0"/>
              <a:t>m</a:t>
            </a:r>
            <a:r>
              <a:rPr lang="en-US" dirty="0" smtClean="0"/>
              <a:t>ore at microsoft.cz and microsoft.eu</a:t>
            </a:r>
            <a:endParaRPr lang="en-US" dirty="0"/>
          </a:p>
        </p:txBody>
      </p:sp>
    </p:spTree>
    <p:extLst>
      <p:ext uri="{BB962C8B-B14F-4D97-AF65-F5344CB8AC3E}">
        <p14:creationId xmlns:p14="http://schemas.microsoft.com/office/powerpoint/2010/main" val="8244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49020" y="295273"/>
            <a:ext cx="2994856" cy="6402353"/>
          </a:xfrm>
          <a:prstGeom prst="rect">
            <a:avLst/>
          </a:prstGeom>
          <a:solidFill>
            <a:schemeClr val="accent4">
              <a:alpha val="88000"/>
            </a:schemeClr>
          </a:solidFill>
          <a:ln w="9525" cap="flat" cmpd="sng" algn="ctr">
            <a:noFill/>
            <a:prstDash val="solid"/>
            <a:headEnd type="none" w="med" len="med"/>
            <a:tailEnd type="none" w="med" len="med"/>
          </a:ln>
          <a:effectLst/>
        </p:spPr>
        <p:txBody>
          <a:bodyPr rot="0" spcFirstLastPara="0" vertOverflow="overflow" horzOverflow="overflow" vert="horz" wrap="square" lIns="46639" tIns="46639" rIns="46639" bIns="46639" numCol="1" spcCol="0" rtlCol="0" fromWordArt="0" anchor="b" anchorCtr="0" forceAA="0" compatLnSpc="1">
            <a:prstTxWarp prst="textNoShape">
              <a:avLst/>
            </a:prstTxWarp>
            <a:noAutofit/>
          </a:bodyPr>
          <a:lstStyle/>
          <a:p>
            <a:pPr defTabSz="932472" fontAlgn="base">
              <a:spcBef>
                <a:spcPct val="0"/>
              </a:spcBef>
              <a:spcAft>
                <a:spcPct val="0"/>
              </a:spcAft>
            </a:pPr>
            <a:endParaRPr lang="en-US" sz="1100" kern="0" spc="-71"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txBox="1">
            <a:spLocks/>
          </p:cNvSpPr>
          <p:nvPr/>
        </p:nvSpPr>
        <p:spPr>
          <a:xfrm>
            <a:off x="704680" y="1186269"/>
            <a:ext cx="2839194" cy="4620360"/>
          </a:xfrm>
          <a:prstGeom prst="rect">
            <a:avLst/>
          </a:prstGeom>
        </p:spPr>
        <p:txBody>
          <a:bodyPr vert="horz" wrap="square" lIns="130589" tIns="186556" rIns="130589"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514350" indent="-514350">
              <a:buAutoNum type="alphaUcPeriod"/>
            </a:pPr>
            <a:r>
              <a:rPr lang="en-US" sz="3200" dirty="0" smtClean="0">
                <a:gradFill>
                  <a:gsLst>
                    <a:gs pos="5833">
                      <a:srgbClr val="FFFFFF"/>
                    </a:gs>
                    <a:gs pos="100000">
                      <a:srgbClr val="FFFFFF"/>
                    </a:gs>
                  </a:gsLst>
                  <a:lin ang="5400000" scaled="0"/>
                </a:gradFill>
                <a:cs typeface="Segoe UI" pitchFamily="34" charset="0"/>
              </a:rPr>
              <a:t>Digital value</a:t>
            </a:r>
          </a:p>
          <a:p>
            <a:pPr marL="514350" indent="-514350">
              <a:buAutoNum type="alphaUcPeriod"/>
            </a:pPr>
            <a:endParaRPr lang="en-US" sz="3200" dirty="0" smtClean="0">
              <a:gradFill>
                <a:gsLst>
                  <a:gs pos="5833">
                    <a:srgbClr val="FFFFFF"/>
                  </a:gs>
                  <a:gs pos="100000">
                    <a:srgbClr val="FFFFFF"/>
                  </a:gs>
                </a:gsLst>
                <a:lin ang="5400000" scaled="0"/>
              </a:gradFill>
              <a:cs typeface="Segoe UI" pitchFamily="34" charset="0"/>
            </a:endParaRPr>
          </a:p>
          <a:p>
            <a:pPr marL="514350" indent="-514350">
              <a:buAutoNum type="alphaUcPeriod"/>
            </a:pPr>
            <a:endParaRPr lang="en-US" sz="3200" dirty="0">
              <a:gradFill>
                <a:gsLst>
                  <a:gs pos="5833">
                    <a:srgbClr val="FFFFFF"/>
                  </a:gs>
                  <a:gs pos="100000">
                    <a:srgbClr val="FFFFFF"/>
                  </a:gs>
                </a:gsLst>
                <a:lin ang="5400000" scaled="0"/>
              </a:gradFill>
              <a:cs typeface="Segoe UI" pitchFamily="34" charset="0"/>
            </a:endParaRPr>
          </a:p>
          <a:p>
            <a:pPr marL="514350" indent="-514350">
              <a:buAutoNum type="alphaUcPeriod"/>
            </a:pPr>
            <a:r>
              <a:rPr lang="en-US" sz="3200" dirty="0" smtClean="0">
                <a:gradFill>
                  <a:gsLst>
                    <a:gs pos="5833">
                      <a:srgbClr val="FFFFFF"/>
                    </a:gs>
                    <a:gs pos="100000">
                      <a:srgbClr val="FFFFFF"/>
                    </a:gs>
                  </a:gsLst>
                  <a:lin ang="5400000" scaled="0"/>
                </a:gradFill>
                <a:cs typeface="Segoe UI" pitchFamily="34" charset="0"/>
              </a:rPr>
              <a:t>Harmonious digital society</a:t>
            </a:r>
          </a:p>
          <a:p>
            <a:pPr marL="514350" indent="-514350">
              <a:buAutoNum type="alphaUcPeriod"/>
            </a:pPr>
            <a:endParaRPr lang="en-US" sz="3200" dirty="0" smtClean="0">
              <a:gradFill>
                <a:gsLst>
                  <a:gs pos="5833">
                    <a:srgbClr val="FFFFFF"/>
                  </a:gs>
                  <a:gs pos="100000">
                    <a:srgbClr val="FFFFFF"/>
                  </a:gs>
                </a:gsLst>
                <a:lin ang="5400000" scaled="0"/>
              </a:gradFill>
              <a:cs typeface="Segoe UI" pitchFamily="34" charset="0"/>
            </a:endParaRPr>
          </a:p>
          <a:p>
            <a:pPr marL="514350" indent="-514350">
              <a:buAutoNum type="alphaUcPeriod"/>
            </a:pPr>
            <a:endParaRPr lang="en-US" sz="3200" dirty="0">
              <a:gradFill>
                <a:gsLst>
                  <a:gs pos="5833">
                    <a:srgbClr val="FFFFFF"/>
                  </a:gs>
                  <a:gs pos="100000">
                    <a:srgbClr val="FFFFFF"/>
                  </a:gs>
                </a:gsLst>
                <a:lin ang="5400000" scaled="0"/>
              </a:gradFill>
              <a:cs typeface="Segoe UI" pitchFamily="34" charset="0"/>
            </a:endParaRPr>
          </a:p>
          <a:p>
            <a:pPr marL="514350" indent="-514350">
              <a:buAutoNum type="alphaUcPeriod"/>
            </a:pPr>
            <a:r>
              <a:rPr lang="en-US" sz="3200" dirty="0" smtClean="0">
                <a:gradFill>
                  <a:gsLst>
                    <a:gs pos="5833">
                      <a:srgbClr val="FFFFFF"/>
                    </a:gs>
                    <a:gs pos="100000">
                      <a:srgbClr val="FFFFFF"/>
                    </a:gs>
                  </a:gsLst>
                  <a:lin ang="5400000" scaled="0"/>
                </a:gradFill>
                <a:cs typeface="Segoe UI" pitchFamily="34" charset="0"/>
              </a:rPr>
              <a:t>Information economy</a:t>
            </a:r>
            <a:endParaRPr sz="3200" dirty="0">
              <a:gradFill>
                <a:gsLst>
                  <a:gs pos="5833">
                    <a:srgbClr val="FFFFFF"/>
                  </a:gs>
                  <a:gs pos="100000">
                    <a:srgbClr val="FFFFFF"/>
                  </a:gs>
                </a:gsLst>
                <a:lin ang="5400000" scaled="0"/>
              </a:gradFill>
              <a:cs typeface="Segoe U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875" y="195941"/>
            <a:ext cx="7126891" cy="663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6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Digital value: the information century</a:t>
            </a:r>
            <a:endParaRPr lang="en-US" sz="3600" dirty="0"/>
          </a:p>
        </p:txBody>
      </p:sp>
      <p:sp>
        <p:nvSpPr>
          <p:cNvPr id="6" name="Rectangle 5"/>
          <p:cNvSpPr/>
          <p:nvPr/>
        </p:nvSpPr>
        <p:spPr>
          <a:xfrm>
            <a:off x="6034651" y="915937"/>
            <a:ext cx="6010726" cy="5940088"/>
          </a:xfrm>
          <a:prstGeom prst="rect">
            <a:avLst/>
          </a:prstGeom>
          <a:solidFill>
            <a:srgbClr val="0070C0"/>
          </a:solidFill>
        </p:spPr>
        <p:txBody>
          <a:bodyPr wrap="square">
            <a:spAutoFit/>
          </a:bodyPr>
          <a:lstStyle/>
          <a:p>
            <a:endParaRPr lang="fr-FR" sz="2000" dirty="0" smtClean="0">
              <a:solidFill>
                <a:srgbClr val="FFFFFF"/>
              </a:solidFill>
              <a:latin typeface="+mj-lt"/>
            </a:endParaRPr>
          </a:p>
          <a:p>
            <a:endParaRPr lang="fr-FR" sz="2000" dirty="0">
              <a:solidFill>
                <a:srgbClr val="FFFFFF"/>
              </a:solidFill>
              <a:latin typeface="+mj-lt"/>
            </a:endParaRPr>
          </a:p>
          <a:p>
            <a:endParaRPr lang="fr-FR" sz="2000" dirty="0" smtClean="0">
              <a:solidFill>
                <a:srgbClr val="FFFFFF"/>
              </a:solidFill>
              <a:latin typeface="+mj-lt"/>
            </a:endParaRPr>
          </a:p>
          <a:p>
            <a:r>
              <a:rPr lang="fr-FR" sz="2000" dirty="0" err="1" smtClean="0">
                <a:solidFill>
                  <a:srgbClr val="FFFFFF"/>
                </a:solidFill>
                <a:latin typeface="+mj-lt"/>
              </a:rPr>
              <a:t>Productivity</a:t>
            </a:r>
            <a:r>
              <a:rPr lang="fr-FR" sz="2000" dirty="0" smtClean="0">
                <a:solidFill>
                  <a:srgbClr val="FFFFFF"/>
                </a:solidFill>
                <a:latin typeface="+mj-lt"/>
              </a:rPr>
              <a:t> impact of online </a:t>
            </a:r>
            <a:r>
              <a:rPr lang="fr-FR" sz="2000" dirty="0" err="1" smtClean="0">
                <a:solidFill>
                  <a:srgbClr val="FFFFFF"/>
                </a:solidFill>
                <a:latin typeface="+mj-lt"/>
              </a:rPr>
              <a:t>platforms</a:t>
            </a:r>
            <a:r>
              <a:rPr lang="fr-FR" sz="2000" dirty="0" smtClean="0">
                <a:solidFill>
                  <a:srgbClr val="FFFFFF"/>
                </a:solidFill>
                <a:latin typeface="+mj-lt"/>
              </a:rPr>
              <a:t> in 2012 </a:t>
            </a:r>
            <a:r>
              <a:rPr lang="fr-FR" sz="2000" dirty="0" err="1" smtClean="0">
                <a:solidFill>
                  <a:srgbClr val="FFFFFF"/>
                </a:solidFill>
                <a:latin typeface="+mj-lt"/>
              </a:rPr>
              <a:t>was</a:t>
            </a:r>
            <a:r>
              <a:rPr lang="fr-FR" sz="2000" dirty="0" smtClean="0">
                <a:solidFill>
                  <a:srgbClr val="FFFFFF"/>
                </a:solidFill>
                <a:latin typeface="+mj-lt"/>
              </a:rPr>
              <a:t> </a:t>
            </a:r>
            <a:r>
              <a:rPr lang="fr-FR" sz="2000" dirty="0">
                <a:solidFill>
                  <a:srgbClr val="FFFFFF"/>
                </a:solidFill>
              </a:rPr>
              <a:t>€210bn </a:t>
            </a:r>
            <a:endParaRPr lang="fr-FR" sz="2000" dirty="0" smtClean="0">
              <a:solidFill>
                <a:srgbClr val="FFFFFF"/>
              </a:solidFill>
              <a:latin typeface="+mj-lt"/>
            </a:endParaRPr>
          </a:p>
          <a:p>
            <a:endParaRPr lang="fr-FR" sz="2000" dirty="0">
              <a:solidFill>
                <a:srgbClr val="FFFFFF"/>
              </a:solidFill>
              <a:latin typeface="+mj-lt"/>
            </a:endParaRPr>
          </a:p>
          <a:p>
            <a:r>
              <a:rPr lang="fr-FR" sz="2000" dirty="0" err="1" smtClean="0">
                <a:solidFill>
                  <a:srgbClr val="FFFFFF"/>
                </a:solidFill>
                <a:latin typeface="+mj-lt"/>
              </a:rPr>
              <a:t>Europe’s</a:t>
            </a:r>
            <a:r>
              <a:rPr lang="fr-FR" sz="2000" dirty="0" smtClean="0">
                <a:solidFill>
                  <a:srgbClr val="FFFFFF"/>
                </a:solidFill>
                <a:latin typeface="+mj-lt"/>
              </a:rPr>
              <a:t> App </a:t>
            </a:r>
            <a:r>
              <a:rPr lang="fr-FR" sz="2000" dirty="0" err="1" smtClean="0">
                <a:solidFill>
                  <a:srgbClr val="FFFFFF"/>
                </a:solidFill>
                <a:latin typeface="+mj-lt"/>
              </a:rPr>
              <a:t>economy</a:t>
            </a:r>
            <a:r>
              <a:rPr lang="fr-FR" sz="2000" dirty="0" smtClean="0">
                <a:solidFill>
                  <a:srgbClr val="FFFFFF"/>
                </a:solidFill>
                <a:latin typeface="+mj-lt"/>
              </a:rPr>
              <a:t>: </a:t>
            </a:r>
            <a:r>
              <a:rPr lang="fr-FR" sz="2000" b="1" dirty="0" smtClean="0">
                <a:solidFill>
                  <a:srgbClr val="FFFFFF"/>
                </a:solidFill>
                <a:latin typeface="+mj-lt"/>
              </a:rPr>
              <a:t>794k jobs, </a:t>
            </a:r>
            <a:r>
              <a:rPr lang="fr-FR" sz="2000" dirty="0">
                <a:solidFill>
                  <a:srgbClr val="FFFFFF"/>
                </a:solidFill>
              </a:rPr>
              <a:t>€ </a:t>
            </a:r>
            <a:r>
              <a:rPr lang="fr-FR" sz="2000" b="1" dirty="0" smtClean="0">
                <a:solidFill>
                  <a:srgbClr val="FFFFFF"/>
                </a:solidFill>
                <a:latin typeface="+mj-lt"/>
              </a:rPr>
              <a:t>10bn </a:t>
            </a:r>
            <a:r>
              <a:rPr lang="fr-FR" sz="2000" dirty="0" smtClean="0">
                <a:solidFill>
                  <a:srgbClr val="FFFFFF"/>
                </a:solidFill>
                <a:latin typeface="+mj-lt"/>
              </a:rPr>
              <a:t>revenues /</a:t>
            </a:r>
            <a:r>
              <a:rPr lang="fr-FR" sz="2000" dirty="0" err="1" smtClean="0">
                <a:solidFill>
                  <a:srgbClr val="FFFFFF"/>
                </a:solidFill>
                <a:latin typeface="+mj-lt"/>
              </a:rPr>
              <a:t>yr</a:t>
            </a:r>
            <a:r>
              <a:rPr lang="fr-FR" sz="2000" dirty="0" smtClean="0">
                <a:solidFill>
                  <a:srgbClr val="FFFFFF"/>
                </a:solidFill>
                <a:latin typeface="+mj-lt"/>
              </a:rPr>
              <a:t> </a:t>
            </a:r>
          </a:p>
          <a:p>
            <a:endParaRPr lang="fr-FR" sz="2000" dirty="0">
              <a:solidFill>
                <a:srgbClr val="FFFFFF"/>
              </a:solidFill>
              <a:latin typeface="+mj-lt"/>
            </a:endParaRPr>
          </a:p>
          <a:p>
            <a:r>
              <a:rPr lang="fr-FR" sz="2000" dirty="0" err="1" smtClean="0">
                <a:solidFill>
                  <a:srgbClr val="FFFFFF"/>
                </a:solidFill>
                <a:latin typeface="+mj-lt"/>
              </a:rPr>
              <a:t>Cloud’s</a:t>
            </a:r>
            <a:r>
              <a:rPr lang="fr-FR" sz="2000" dirty="0" smtClean="0">
                <a:solidFill>
                  <a:srgbClr val="FFFFFF"/>
                </a:solidFill>
                <a:latin typeface="+mj-lt"/>
              </a:rPr>
              <a:t> </a:t>
            </a:r>
            <a:r>
              <a:rPr lang="en-GB" sz="2000" dirty="0" smtClean="0">
                <a:solidFill>
                  <a:srgbClr val="FFFFFF"/>
                </a:solidFill>
                <a:latin typeface="+mj-lt"/>
              </a:rPr>
              <a:t>cumulative </a:t>
            </a:r>
            <a:r>
              <a:rPr lang="en-GB" sz="2000" dirty="0">
                <a:solidFill>
                  <a:srgbClr val="FFFFFF"/>
                </a:solidFill>
                <a:latin typeface="+mj-lt"/>
              </a:rPr>
              <a:t>impact on </a:t>
            </a:r>
            <a:r>
              <a:rPr lang="en-GB" sz="2000" dirty="0" smtClean="0">
                <a:solidFill>
                  <a:srgbClr val="FFFFFF"/>
                </a:solidFill>
                <a:latin typeface="+mj-lt"/>
              </a:rPr>
              <a:t>GDP : </a:t>
            </a:r>
            <a:r>
              <a:rPr lang="en-GB" sz="2000" dirty="0">
                <a:solidFill>
                  <a:srgbClr val="FFFFFF"/>
                </a:solidFill>
                <a:latin typeface="+mj-lt"/>
              </a:rPr>
              <a:t>EUR </a:t>
            </a:r>
            <a:r>
              <a:rPr lang="en-GB" sz="2000" dirty="0" smtClean="0">
                <a:solidFill>
                  <a:srgbClr val="FFFFFF"/>
                </a:solidFill>
                <a:latin typeface="+mj-lt"/>
              </a:rPr>
              <a:t>957 billion</a:t>
            </a:r>
            <a:r>
              <a:rPr lang="en-GB" sz="2000" dirty="0">
                <a:solidFill>
                  <a:srgbClr val="FFFFFF"/>
                </a:solidFill>
                <a:latin typeface="+mj-lt"/>
              </a:rPr>
              <a:t>, and 3.8 million </a:t>
            </a:r>
            <a:r>
              <a:rPr lang="en-GB" sz="2000" dirty="0" smtClean="0">
                <a:solidFill>
                  <a:srgbClr val="FFFFFF"/>
                </a:solidFill>
                <a:latin typeface="+mj-lt"/>
              </a:rPr>
              <a:t>jobs </a:t>
            </a:r>
            <a:r>
              <a:rPr lang="en-GB" sz="2000" dirty="0">
                <a:solidFill>
                  <a:srgbClr val="FFFFFF"/>
                </a:solidFill>
                <a:latin typeface="+mj-lt"/>
              </a:rPr>
              <a:t>by </a:t>
            </a:r>
            <a:r>
              <a:rPr lang="en-GB" sz="2000" dirty="0" smtClean="0">
                <a:solidFill>
                  <a:srgbClr val="FFFFFF"/>
                </a:solidFill>
                <a:latin typeface="+mj-lt"/>
              </a:rPr>
              <a:t>2020</a:t>
            </a:r>
          </a:p>
          <a:p>
            <a:endParaRPr lang="en-GB" sz="2000" dirty="0">
              <a:solidFill>
                <a:srgbClr val="FFFFFF"/>
              </a:solidFill>
              <a:latin typeface="+mj-lt"/>
            </a:endParaRPr>
          </a:p>
          <a:p>
            <a:r>
              <a:rPr lang="en-GB" sz="2000" dirty="0" smtClean="0">
                <a:solidFill>
                  <a:srgbClr val="FFFFFF"/>
                </a:solidFill>
                <a:latin typeface="+mj-lt"/>
              </a:rPr>
              <a:t>Digital Single Market: +5% EU GDP and 4 million jobs</a:t>
            </a:r>
          </a:p>
          <a:p>
            <a:endParaRPr lang="en-GB" sz="2000" dirty="0">
              <a:solidFill>
                <a:srgbClr val="FFFFFF"/>
              </a:solidFill>
              <a:latin typeface="+mj-lt"/>
            </a:endParaRPr>
          </a:p>
          <a:p>
            <a:r>
              <a:rPr lang="en-GB" sz="2000" dirty="0" smtClean="0">
                <a:solidFill>
                  <a:srgbClr val="FFFFFF"/>
                </a:solidFill>
                <a:latin typeface="+mj-lt"/>
              </a:rPr>
              <a:t>Digital economy grows 10% a year, and contributes to 20% in productivity growth overall</a:t>
            </a:r>
            <a:endParaRPr lang="fr-FR" sz="2000" dirty="0">
              <a:solidFill>
                <a:srgbClr val="FFFFFF"/>
              </a:solidFill>
              <a:latin typeface="+mj-lt"/>
            </a:endParaRPr>
          </a:p>
          <a:p>
            <a:endParaRPr lang="fr-FR" sz="2000" dirty="0" smtClean="0">
              <a:solidFill>
                <a:srgbClr val="FFFFFF"/>
              </a:solidFill>
              <a:latin typeface="+mj-lt"/>
            </a:endParaRPr>
          </a:p>
          <a:p>
            <a:endParaRPr lang="fr-FR" sz="2000" dirty="0">
              <a:solidFill>
                <a:srgbClr val="FFFFFF"/>
              </a:solidFill>
              <a:latin typeface="+mj-lt"/>
            </a:endParaRPr>
          </a:p>
          <a:p>
            <a:endParaRPr lang="en-US" sz="2000" dirty="0" smtClean="0">
              <a:solidFill>
                <a:srgbClr val="FFFFFF"/>
              </a:solidFill>
              <a:latin typeface="+mj-lt"/>
            </a:endParaRPr>
          </a:p>
          <a:p>
            <a:endParaRPr lang="en-US" sz="2000" dirty="0">
              <a:solidFill>
                <a:srgbClr val="FFFFFF"/>
              </a:solidFill>
              <a:latin typeface="+mj-lt"/>
            </a:endParaRPr>
          </a:p>
        </p:txBody>
      </p:sp>
      <p:grpSp>
        <p:nvGrpSpPr>
          <p:cNvPr id="7" name="Group 6"/>
          <p:cNvGrpSpPr/>
          <p:nvPr/>
        </p:nvGrpSpPr>
        <p:grpSpPr>
          <a:xfrm>
            <a:off x="633263" y="3788796"/>
            <a:ext cx="5153025" cy="3205729"/>
            <a:chOff x="3475067" y="2217116"/>
            <a:chExt cx="5153025" cy="3205729"/>
          </a:xfrm>
        </p:grpSpPr>
        <p:graphicFrame>
          <p:nvGraphicFramePr>
            <p:cNvPr id="8" name="Chart 7"/>
            <p:cNvGraphicFramePr>
              <a:graphicFrameLocks/>
            </p:cNvGraphicFramePr>
            <p:nvPr>
              <p:extLst>
                <p:ext uri="{D42A27DB-BD31-4B8C-83A1-F6EECF244321}">
                  <p14:modId xmlns:p14="http://schemas.microsoft.com/office/powerpoint/2010/main" val="787325295"/>
                </p:ext>
              </p:extLst>
            </p:nvPr>
          </p:nvGraphicFramePr>
          <p:xfrm>
            <a:off x="3475067" y="2217116"/>
            <a:ext cx="51530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449018" y="4868847"/>
              <a:ext cx="1540806" cy="276999"/>
            </a:xfrm>
            <a:prstGeom prst="rect">
              <a:avLst/>
            </a:prstGeom>
          </p:spPr>
          <p:txBody>
            <a:bodyPr wrap="none">
              <a:spAutoFit/>
            </a:bodyPr>
            <a:lstStyle/>
            <a:p>
              <a:r>
                <a:rPr lang="en-GB" sz="1200" dirty="0">
                  <a:solidFill>
                    <a:srgbClr val="000000"/>
                  </a:solidFill>
                  <a:latin typeface="Arial Narrow" panose="020B0606020202030204" pitchFamily="34" charset="0"/>
                </a:rPr>
                <a:t>Per cent of labour force</a:t>
              </a:r>
              <a:r>
                <a:rPr lang="en-GB" sz="1200" dirty="0"/>
                <a:t> </a:t>
              </a:r>
              <a:endParaRPr lang="en-US" sz="1200" dirty="0"/>
            </a:p>
          </p:txBody>
        </p:sp>
        <p:sp>
          <p:nvSpPr>
            <p:cNvPr id="10" name="Rectangle 9"/>
            <p:cNvSpPr/>
            <p:nvPr/>
          </p:nvSpPr>
          <p:spPr>
            <a:xfrm>
              <a:off x="4480896" y="5145846"/>
              <a:ext cx="3242683" cy="276999"/>
            </a:xfrm>
            <a:prstGeom prst="rect">
              <a:avLst/>
            </a:prstGeom>
          </p:spPr>
          <p:txBody>
            <a:bodyPr wrap="none">
              <a:spAutoFit/>
            </a:bodyPr>
            <a:lstStyle/>
            <a:p>
              <a:r>
                <a:rPr lang="en-US" sz="1200" dirty="0">
                  <a:solidFill>
                    <a:srgbClr val="000000"/>
                  </a:solidFill>
                  <a:latin typeface="Arial Narrow" panose="020B0606020202030204" pitchFamily="34" charset="0"/>
                </a:rPr>
                <a:t>Source: OECD National Accounts database; Eurostat.</a:t>
              </a:r>
              <a:r>
                <a:rPr lang="en-US" sz="1200" dirty="0"/>
                <a:t> </a:t>
              </a:r>
            </a:p>
          </p:txBody>
        </p:sp>
      </p:grpSp>
      <p:grpSp>
        <p:nvGrpSpPr>
          <p:cNvPr id="11" name="Group 10"/>
          <p:cNvGrpSpPr/>
          <p:nvPr/>
        </p:nvGrpSpPr>
        <p:grpSpPr>
          <a:xfrm>
            <a:off x="457580" y="937273"/>
            <a:ext cx="6492169" cy="2651428"/>
            <a:chOff x="4203965" y="2369812"/>
            <a:chExt cx="4692310" cy="3538324"/>
          </a:xfrm>
        </p:grpSpPr>
        <p:graphicFrame>
          <p:nvGraphicFramePr>
            <p:cNvPr id="12" name="Chart 11"/>
            <p:cNvGraphicFramePr>
              <a:graphicFrameLocks/>
            </p:cNvGraphicFramePr>
            <p:nvPr>
              <p:extLst>
                <p:ext uri="{D42A27DB-BD31-4B8C-83A1-F6EECF244321}">
                  <p14:modId xmlns:p14="http://schemas.microsoft.com/office/powerpoint/2010/main" val="3613787175"/>
                </p:ext>
              </p:extLst>
            </p:nvPr>
          </p:nvGraphicFramePr>
          <p:xfrm>
            <a:off x="4356100" y="2935288"/>
            <a:ext cx="3724275" cy="27813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5183521" y="2369812"/>
              <a:ext cx="2071798" cy="410728"/>
            </a:xfrm>
            <a:prstGeom prst="rect">
              <a:avLst/>
            </a:prstGeom>
          </p:spPr>
          <p:txBody>
            <a:bodyPr wrap="none">
              <a:spAutoFit/>
            </a:bodyPr>
            <a:lstStyle/>
            <a:p>
              <a:pPr algn="ctr"/>
              <a:r>
                <a:rPr lang="en-GB" sz="1400" b="1" dirty="0">
                  <a:solidFill>
                    <a:srgbClr val="000000"/>
                  </a:solidFill>
                  <a:latin typeface="Arial Narrow" panose="020B0606020202030204" pitchFamily="34" charset="0"/>
                </a:rPr>
                <a:t> Growth prospects over the long term</a:t>
              </a:r>
              <a:r>
                <a:rPr lang="en-GB" sz="1400" dirty="0"/>
                <a:t> </a:t>
              </a:r>
              <a:endParaRPr lang="en-US" sz="1400" dirty="0"/>
            </a:p>
          </p:txBody>
        </p:sp>
        <p:sp>
          <p:nvSpPr>
            <p:cNvPr id="14" name="Rectangle 13"/>
            <p:cNvSpPr/>
            <p:nvPr/>
          </p:nvSpPr>
          <p:spPr>
            <a:xfrm>
              <a:off x="4203965" y="2705844"/>
              <a:ext cx="4030912" cy="307777"/>
            </a:xfrm>
            <a:prstGeom prst="rect">
              <a:avLst/>
            </a:prstGeom>
          </p:spPr>
          <p:txBody>
            <a:bodyPr wrap="none">
              <a:spAutoFit/>
            </a:bodyPr>
            <a:lstStyle/>
            <a:p>
              <a:r>
                <a:rPr lang="en-GB" sz="1400" dirty="0" smtClean="0">
                  <a:solidFill>
                    <a:srgbClr val="000000"/>
                  </a:solidFill>
                  <a:latin typeface="Arial Narrow" panose="020B0606020202030204" pitchFamily="34" charset="0"/>
                </a:rPr>
                <a:t>Average annual growth rate of potential output, in per cent</a:t>
              </a:r>
              <a:r>
                <a:rPr lang="en-GB" sz="1400" dirty="0" smtClean="0"/>
                <a:t> </a:t>
              </a:r>
              <a:endParaRPr lang="en-US" sz="1400" dirty="0"/>
            </a:p>
          </p:txBody>
        </p:sp>
        <p:sp>
          <p:nvSpPr>
            <p:cNvPr id="15" name="Rectangle 14"/>
            <p:cNvSpPr/>
            <p:nvPr/>
          </p:nvSpPr>
          <p:spPr>
            <a:xfrm>
              <a:off x="4203965" y="5600359"/>
              <a:ext cx="4692310" cy="307777"/>
            </a:xfrm>
            <a:prstGeom prst="rect">
              <a:avLst/>
            </a:prstGeom>
          </p:spPr>
          <p:txBody>
            <a:bodyPr wrap="none">
              <a:spAutoFit/>
            </a:bodyPr>
            <a:lstStyle/>
            <a:p>
              <a:r>
                <a:rPr lang="en-GB" sz="1400" dirty="0">
                  <a:solidFill>
                    <a:srgbClr val="000000"/>
                  </a:solidFill>
                  <a:latin typeface="Arial Narrow" panose="020B0606020202030204" pitchFamily="34" charset="0"/>
                </a:rPr>
                <a:t>Source: OECD Economic Outlook 93 long-term </a:t>
              </a:r>
              <a:r>
                <a:rPr lang="en-GB" sz="1400" dirty="0" smtClean="0">
                  <a:solidFill>
                    <a:srgbClr val="000000"/>
                  </a:solidFill>
                  <a:latin typeface="Arial Narrow" panose="020B0606020202030204" pitchFamily="34" charset="0"/>
                </a:rPr>
                <a:t>database, </a:t>
              </a:r>
              <a:r>
                <a:rPr lang="en-GB" sz="1400" dirty="0">
                  <a:solidFill>
                    <a:srgbClr val="000000"/>
                  </a:solidFill>
                  <a:latin typeface="Arial Narrow" panose="020B0606020202030204" pitchFamily="34" charset="0"/>
                </a:rPr>
                <a:t>S</a:t>
              </a:r>
              <a:r>
                <a:rPr lang="en-GB" sz="1400" dirty="0" smtClean="0">
                  <a:solidFill>
                    <a:srgbClr val="000000"/>
                  </a:solidFill>
                  <a:latin typeface="Arial Narrow" panose="020B0606020202030204" pitchFamily="34" charset="0"/>
                </a:rPr>
                <a:t>ept 2013</a:t>
              </a:r>
              <a:r>
                <a:rPr lang="en-GB" sz="1400" dirty="0" smtClean="0"/>
                <a:t> </a:t>
              </a:r>
              <a:endParaRPr lang="en-US" sz="1400" dirty="0"/>
            </a:p>
          </p:txBody>
        </p:sp>
      </p:grpSp>
    </p:spTree>
    <p:extLst>
      <p:ext uri="{BB962C8B-B14F-4D97-AF65-F5344CB8AC3E}">
        <p14:creationId xmlns:p14="http://schemas.microsoft.com/office/powerpoint/2010/main" val="27759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B. A harmonious digital society</a:t>
            </a:r>
            <a:br>
              <a:rPr lang="en-US" sz="3600" dirty="0" smtClean="0"/>
            </a:br>
            <a:r>
              <a:rPr lang="en-US" sz="3600" dirty="0" smtClean="0"/>
              <a:t>	</a:t>
            </a:r>
            <a:endParaRPr lang="en-US" sz="3600" dirty="0"/>
          </a:p>
        </p:txBody>
      </p:sp>
      <p:sp>
        <p:nvSpPr>
          <p:cNvPr id="3" name="Text Placeholder 2"/>
          <p:cNvSpPr>
            <a:spLocks noGrp="1"/>
          </p:cNvSpPr>
          <p:nvPr>
            <p:ph type="body" sz="quarter" idx="10"/>
          </p:nvPr>
        </p:nvSpPr>
        <p:spPr>
          <a:xfrm>
            <a:off x="1040309" y="2857189"/>
            <a:ext cx="10358224" cy="2646878"/>
          </a:xfrm>
        </p:spPr>
        <p:txBody>
          <a:bodyPr/>
          <a:lstStyle/>
          <a:p>
            <a:r>
              <a:rPr lang="cs-CZ" dirty="0" smtClean="0"/>
              <a:t>“</a:t>
            </a:r>
            <a:r>
              <a:rPr lang="en-US" i="1" dirty="0"/>
              <a:t>T</a:t>
            </a:r>
            <a:r>
              <a:rPr lang="cs-CZ" i="1" dirty="0" smtClean="0"/>
              <a:t>he </a:t>
            </a:r>
            <a:r>
              <a:rPr lang="cs-CZ" i="1" dirty="0"/>
              <a:t>Internet offers opportunities to extend and value cultural diversity within the global village</a:t>
            </a:r>
            <a:r>
              <a:rPr lang="cs-CZ" dirty="0" smtClean="0"/>
              <a:t>.”</a:t>
            </a:r>
            <a:endParaRPr lang="en-US" dirty="0" smtClean="0"/>
          </a:p>
          <a:p>
            <a:r>
              <a:rPr lang="cs-CZ" dirty="0" smtClean="0"/>
              <a:t> </a:t>
            </a:r>
            <a:endParaRPr lang="en-US" dirty="0" smtClean="0"/>
          </a:p>
          <a:p>
            <a:pPr algn="r"/>
            <a:r>
              <a:rPr lang="en-US" dirty="0" smtClean="0"/>
              <a:t>Vivian </a:t>
            </a:r>
            <a:r>
              <a:rPr lang="en-US" dirty="0" err="1" smtClean="0"/>
              <a:t>Reding</a:t>
            </a:r>
            <a:endParaRPr lang="en-US" dirty="0"/>
          </a:p>
        </p:txBody>
      </p:sp>
    </p:spTree>
    <p:extLst>
      <p:ext uri="{BB962C8B-B14F-4D97-AF65-F5344CB8AC3E}">
        <p14:creationId xmlns:p14="http://schemas.microsoft.com/office/powerpoint/2010/main" val="15403142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B. A harmonious digital society </a:t>
            </a:r>
            <a:br>
              <a:rPr lang="en-US" sz="3600" dirty="0" smtClean="0"/>
            </a:br>
            <a:r>
              <a:rPr lang="en-US" sz="3600" dirty="0" smtClean="0"/>
              <a:t>&gt; </a:t>
            </a:r>
            <a:r>
              <a:rPr lang="en-GB" sz="3600" i="1" dirty="0" smtClean="0"/>
              <a:t>ICT skills: </a:t>
            </a:r>
            <a:r>
              <a:rPr lang="en-GB" sz="3600" i="1" dirty="0"/>
              <a:t>bedrock </a:t>
            </a:r>
            <a:r>
              <a:rPr lang="en-GB" sz="3600" i="1" dirty="0" smtClean="0"/>
              <a:t>of Internet-enabled society and economy</a:t>
            </a:r>
            <a:r>
              <a:rPr lang="en-US" sz="3600" dirty="0" smtClean="0"/>
              <a:t/>
            </a:r>
            <a:br>
              <a:rPr lang="en-US" sz="3600" dirty="0" smtClean="0"/>
            </a:br>
            <a:r>
              <a:rPr lang="en-US" sz="3600" dirty="0" smtClean="0"/>
              <a:t>	</a:t>
            </a:r>
            <a:endParaRPr lang="en-US" sz="3600" dirty="0"/>
          </a:p>
        </p:txBody>
      </p:sp>
      <p:sp>
        <p:nvSpPr>
          <p:cNvPr id="3" name="Text Placeholder 2"/>
          <p:cNvSpPr>
            <a:spLocks noGrp="1"/>
          </p:cNvSpPr>
          <p:nvPr>
            <p:ph type="body" sz="quarter" idx="10"/>
          </p:nvPr>
        </p:nvSpPr>
        <p:spPr>
          <a:xfrm>
            <a:off x="457580" y="1577043"/>
            <a:ext cx="6949364" cy="5918543"/>
          </a:xfrm>
        </p:spPr>
        <p:txBody>
          <a:bodyPr/>
          <a:lstStyle/>
          <a:p>
            <a:pPr>
              <a:spcAft>
                <a:spcPts val="600"/>
              </a:spcAft>
            </a:pPr>
            <a:r>
              <a:rPr lang="en-US" sz="2400" dirty="0" smtClean="0"/>
              <a:t>Digital literacy and critical thinking essential in the modern world</a:t>
            </a:r>
          </a:p>
          <a:p>
            <a:pPr>
              <a:spcAft>
                <a:spcPts val="600"/>
              </a:spcAft>
            </a:pPr>
            <a:r>
              <a:rPr lang="en-US" sz="2400" i="1" dirty="0" smtClean="0"/>
              <a:t>77% of jobs will require technical skills </a:t>
            </a:r>
          </a:p>
          <a:p>
            <a:pPr>
              <a:spcAft>
                <a:spcPts val="600"/>
              </a:spcAft>
            </a:pPr>
            <a:r>
              <a:rPr lang="en-US" sz="2400" dirty="0" smtClean="0"/>
              <a:t>Digital skills will be a must for 9 jobs out of 10</a:t>
            </a:r>
          </a:p>
          <a:p>
            <a:r>
              <a:rPr lang="en-US" sz="2400" i="1" dirty="0" smtClean="0"/>
              <a:t>900,000 unfilled vacancies for ICT specialists by 2015</a:t>
            </a:r>
            <a:endParaRPr lang="en-US" sz="2400" i="1" dirty="0"/>
          </a:p>
          <a:p>
            <a:endParaRPr lang="en-US" sz="2400" dirty="0" smtClean="0"/>
          </a:p>
          <a:p>
            <a:pPr marL="457200" indent="-457200">
              <a:buFont typeface="Wingdings" panose="05000000000000000000" pitchFamily="2" charset="2"/>
              <a:buChar char="Ø"/>
            </a:pPr>
            <a:r>
              <a:rPr lang="en-US" sz="2400" dirty="0" smtClean="0"/>
              <a:t>Need to step up efforts for the next generation of tech-savvy entrepreneurs, promoting digital skills and tech-driven teaching in schools</a:t>
            </a:r>
          </a:p>
          <a:p>
            <a:endParaRPr lang="en-US" sz="2400" dirty="0" smtClean="0"/>
          </a:p>
          <a:p>
            <a:pPr algn="ctr"/>
            <a:r>
              <a:rPr lang="en-US" sz="2400" dirty="0" smtClean="0"/>
              <a:t>(MS Shape the Future / Office for </a:t>
            </a:r>
            <a:r>
              <a:rPr lang="en-US" sz="2400" dirty="0" err="1" smtClean="0"/>
              <a:t>Edu</a:t>
            </a:r>
            <a:r>
              <a:rPr lang="en-US" sz="2400" dirty="0" smtClean="0"/>
              <a:t>; Partners in Learning ; </a:t>
            </a:r>
            <a:r>
              <a:rPr lang="en-US" sz="2400" dirty="0" err="1" smtClean="0"/>
              <a:t>Dreamspark</a:t>
            </a:r>
            <a:r>
              <a:rPr lang="en-US" sz="2400" dirty="0" smtClean="0"/>
              <a:t>; Lifelong learning - SENSEN) </a:t>
            </a:r>
            <a:endParaRPr lang="en-US" sz="24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479" t="4844" r="28057" b="9217"/>
          <a:stretch/>
        </p:blipFill>
        <p:spPr bwMode="auto">
          <a:xfrm>
            <a:off x="7409375" y="1583817"/>
            <a:ext cx="4754828" cy="474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450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B. A harmonious digital society </a:t>
            </a:r>
            <a:br>
              <a:rPr lang="en-US" sz="3600" dirty="0" smtClean="0"/>
            </a:br>
            <a:r>
              <a:rPr lang="en-US" sz="3600" i="1" dirty="0" smtClean="0"/>
              <a:t>&gt; </a:t>
            </a:r>
            <a:r>
              <a:rPr lang="en-GB" sz="3600" i="1" dirty="0" smtClean="0"/>
              <a:t>enhancing trust in a data-driven world</a:t>
            </a:r>
            <a:r>
              <a:rPr lang="en-US" sz="3600" dirty="0" smtClean="0"/>
              <a:t/>
            </a:r>
            <a:br>
              <a:rPr lang="en-US" sz="3600" dirty="0" smtClean="0"/>
            </a:br>
            <a:r>
              <a:rPr lang="en-US" sz="3600" dirty="0" smtClean="0"/>
              <a:t>	</a:t>
            </a:r>
            <a:endParaRPr lang="en-US" sz="3600" dirty="0"/>
          </a:p>
        </p:txBody>
      </p:sp>
      <p:sp>
        <p:nvSpPr>
          <p:cNvPr id="3" name="Text Placeholder 2"/>
          <p:cNvSpPr>
            <a:spLocks noGrp="1"/>
          </p:cNvSpPr>
          <p:nvPr>
            <p:ph type="body" sz="quarter" idx="10"/>
          </p:nvPr>
        </p:nvSpPr>
        <p:spPr>
          <a:xfrm>
            <a:off x="5908867" y="1485604"/>
            <a:ext cx="6217852" cy="5367623"/>
          </a:xfrm>
        </p:spPr>
        <p:txBody>
          <a:bodyPr/>
          <a:lstStyle/>
          <a:p>
            <a:pPr>
              <a:spcAft>
                <a:spcPts val="600"/>
              </a:spcAft>
            </a:pPr>
            <a:r>
              <a:rPr lang="en-US" sz="2800" dirty="0" smtClean="0"/>
              <a:t>Need to continuously enhance user privacy and security</a:t>
            </a:r>
          </a:p>
          <a:p>
            <a:pPr>
              <a:spcAft>
                <a:spcPts val="600"/>
              </a:spcAft>
            </a:pPr>
            <a:endParaRPr lang="en-US" sz="2800" dirty="0"/>
          </a:p>
          <a:p>
            <a:pPr>
              <a:spcAft>
                <a:spcPts val="600"/>
              </a:spcAft>
            </a:pPr>
            <a:r>
              <a:rPr lang="en-US" sz="2800" dirty="0" smtClean="0"/>
              <a:t>Nurturing the data-driven economy (open data, big data,…)</a:t>
            </a:r>
          </a:p>
          <a:p>
            <a:pPr>
              <a:spcAft>
                <a:spcPts val="600"/>
              </a:spcAft>
            </a:pPr>
            <a:endParaRPr lang="en-US" sz="2800" dirty="0"/>
          </a:p>
          <a:p>
            <a:pPr>
              <a:spcAft>
                <a:spcPts val="600"/>
              </a:spcAft>
            </a:pPr>
            <a:r>
              <a:rPr lang="en-US" sz="2800" dirty="0" smtClean="0"/>
              <a:t>Striking the balance: innovating in a safe , secure and trusted digital environment</a:t>
            </a:r>
          </a:p>
          <a:p>
            <a:pPr>
              <a:spcAft>
                <a:spcPts val="600"/>
              </a:spcAft>
            </a:pPr>
            <a:endParaRPr lang="en-US" sz="2800" dirty="0"/>
          </a:p>
          <a:p>
            <a:pPr>
              <a:spcAft>
                <a:spcPts val="600"/>
              </a:spcAft>
            </a:pPr>
            <a:endParaRPr lang="en-US" sz="2800" dirty="0" smtClean="0"/>
          </a:p>
          <a:p>
            <a:pPr>
              <a:spcAft>
                <a:spcPts val="600"/>
              </a:spcAft>
            </a:pPr>
            <a:endParaRPr lang="en-US" sz="2800" dirty="0"/>
          </a:p>
          <a:p>
            <a:pPr>
              <a:spcAft>
                <a:spcPts val="600"/>
              </a:spcAft>
            </a:pPr>
            <a:endParaRPr lang="en-US" sz="2800" dirty="0"/>
          </a:p>
        </p:txBody>
      </p:sp>
      <p:pic>
        <p:nvPicPr>
          <p:cNvPr id="5" name="Picture 6" descr="C:\Users\claireh\Desktop\iStock_000016101990X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87" t="12656" r="39413" b="12833"/>
          <a:stretch/>
        </p:blipFill>
        <p:spPr bwMode="auto">
          <a:xfrm>
            <a:off x="731896" y="1668482"/>
            <a:ext cx="4846267" cy="4834432"/>
          </a:xfrm>
          <a:prstGeom prst="rect">
            <a:avLst/>
          </a:prstGeom>
          <a:noFill/>
          <a:ln w="3175">
            <a:solidFill>
              <a:srgbClr val="000000">
                <a:alpha val="19000"/>
              </a:srgbClr>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989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C</a:t>
            </a:r>
            <a:r>
              <a:rPr lang="en-US" sz="3600" dirty="0"/>
              <a:t>.</a:t>
            </a:r>
            <a:r>
              <a:rPr lang="en-US" sz="3600" dirty="0" smtClean="0"/>
              <a:t> An information economy: fostering a confident European digital economy in a global context </a:t>
            </a:r>
            <a:br>
              <a:rPr lang="en-US" sz="3600" dirty="0" smtClean="0"/>
            </a:br>
            <a:r>
              <a:rPr lang="en-US" sz="3600" i="1" dirty="0" smtClean="0"/>
              <a:t>&gt; The Internet, fast</a:t>
            </a:r>
            <a:r>
              <a:rPr lang="en-US" sz="3600" dirty="0" smtClean="0"/>
              <a:t>	</a:t>
            </a:r>
            <a:endParaRPr lang="en-US" sz="3600" dirty="0"/>
          </a:p>
        </p:txBody>
      </p:sp>
      <p:sp>
        <p:nvSpPr>
          <p:cNvPr id="3" name="Text Placeholder 2"/>
          <p:cNvSpPr>
            <a:spLocks noGrp="1"/>
          </p:cNvSpPr>
          <p:nvPr>
            <p:ph type="body" sz="quarter" idx="10"/>
          </p:nvPr>
        </p:nvSpPr>
        <p:spPr>
          <a:xfrm>
            <a:off x="457580" y="2399994"/>
            <a:ext cx="6034973" cy="3404009"/>
          </a:xfrm>
        </p:spPr>
        <p:txBody>
          <a:bodyPr/>
          <a:lstStyle/>
          <a:p>
            <a:pPr>
              <a:spcAft>
                <a:spcPts val="600"/>
              </a:spcAft>
            </a:pPr>
            <a:r>
              <a:rPr lang="en-US" sz="2800" dirty="0" smtClean="0"/>
              <a:t>Digital society and knowledge economy require fast Internet connectivity</a:t>
            </a:r>
            <a:endParaRPr lang="en-US" sz="2800" dirty="0"/>
          </a:p>
          <a:p>
            <a:pPr>
              <a:spcAft>
                <a:spcPts val="600"/>
              </a:spcAft>
            </a:pPr>
            <a:endParaRPr lang="en-US" sz="2800" dirty="0" smtClean="0"/>
          </a:p>
          <a:p>
            <a:pPr>
              <a:spcAft>
                <a:spcPts val="600"/>
              </a:spcAft>
            </a:pPr>
            <a:r>
              <a:rPr lang="en-US" sz="2800" dirty="0" smtClean="0"/>
              <a:t>Vibrant telecom competition key to network investment</a:t>
            </a:r>
          </a:p>
          <a:p>
            <a:pPr>
              <a:spcAft>
                <a:spcPts val="600"/>
              </a:spcAft>
            </a:pPr>
            <a:endParaRPr lang="en-US" sz="2800" dirty="0"/>
          </a:p>
          <a:p>
            <a:pPr>
              <a:spcAft>
                <a:spcPts val="600"/>
              </a:spcAft>
            </a:pPr>
            <a:r>
              <a:rPr lang="en-US" sz="2800" dirty="0" smtClean="0"/>
              <a:t>Making innovative, efficient use of (spectrum) resources</a:t>
            </a:r>
          </a:p>
          <a:p>
            <a:pPr>
              <a:spcAft>
                <a:spcPts val="600"/>
              </a:spcAft>
            </a:pPr>
            <a:endParaRPr lang="en-US" sz="2800" dirty="0"/>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66871" y="1577043"/>
            <a:ext cx="5085623" cy="509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045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85800" algn="l"/>
              </a:tabLst>
            </a:pPr>
            <a:r>
              <a:rPr lang="en-US" sz="3600" dirty="0" smtClean="0"/>
              <a:t>C</a:t>
            </a:r>
            <a:r>
              <a:rPr lang="en-US" sz="3600" dirty="0"/>
              <a:t>.</a:t>
            </a:r>
            <a:r>
              <a:rPr lang="en-US" sz="3600" dirty="0" smtClean="0"/>
              <a:t> An information economy: fostering a confident European digital economy in a global context </a:t>
            </a:r>
            <a:br>
              <a:rPr lang="en-US" sz="3600" dirty="0" smtClean="0"/>
            </a:br>
            <a:r>
              <a:rPr lang="en-US" sz="3600" i="1" dirty="0" smtClean="0"/>
              <a:t>&gt; Digital Single Market</a:t>
            </a:r>
            <a:r>
              <a:rPr lang="en-US" sz="3600" dirty="0" smtClean="0"/>
              <a:t>	</a:t>
            </a:r>
            <a:endParaRPr lang="en-US" sz="3600" dirty="0"/>
          </a:p>
        </p:txBody>
      </p:sp>
      <p:sp>
        <p:nvSpPr>
          <p:cNvPr id="3" name="Text Placeholder 2"/>
          <p:cNvSpPr>
            <a:spLocks noGrp="1"/>
          </p:cNvSpPr>
          <p:nvPr>
            <p:ph type="body" sz="quarter" idx="10"/>
          </p:nvPr>
        </p:nvSpPr>
        <p:spPr>
          <a:xfrm>
            <a:off x="6218237" y="2857189"/>
            <a:ext cx="5394901" cy="2689967"/>
          </a:xfrm>
        </p:spPr>
        <p:txBody>
          <a:bodyPr/>
          <a:lstStyle/>
          <a:p>
            <a:pPr>
              <a:spcAft>
                <a:spcPts val="600"/>
              </a:spcAft>
            </a:pPr>
            <a:r>
              <a:rPr lang="en-US" sz="2800" dirty="0" smtClean="0"/>
              <a:t>Toward a single telecom market</a:t>
            </a:r>
            <a:endParaRPr lang="en-US" sz="2800" dirty="0"/>
          </a:p>
          <a:p>
            <a:pPr>
              <a:spcAft>
                <a:spcPts val="600"/>
              </a:spcAft>
            </a:pPr>
            <a:endParaRPr lang="en-US" sz="2800" dirty="0" smtClean="0"/>
          </a:p>
          <a:p>
            <a:pPr>
              <a:spcAft>
                <a:spcPts val="600"/>
              </a:spcAft>
            </a:pPr>
            <a:r>
              <a:rPr lang="en-US" sz="2800" dirty="0" smtClean="0"/>
              <a:t>Information society and audiovisual media services need </a:t>
            </a:r>
            <a:r>
              <a:rPr lang="en-US" sz="2800" u="sng" dirty="0" smtClean="0"/>
              <a:t>better</a:t>
            </a:r>
            <a:r>
              <a:rPr lang="en-US" sz="2800" dirty="0" smtClean="0"/>
              <a:t> single market</a:t>
            </a:r>
          </a:p>
          <a:p>
            <a:pPr>
              <a:spcAft>
                <a:spcPts val="600"/>
              </a:spcAft>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57" y="1942798"/>
            <a:ext cx="5029145" cy="4916893"/>
          </a:xfrm>
          <a:prstGeom prst="rect">
            <a:avLst/>
          </a:prstGeom>
          <a:noFill/>
          <a:ln>
            <a:noFill/>
          </a:ln>
          <a:effectLst/>
        </p:spPr>
      </p:pic>
    </p:spTree>
    <p:extLst>
      <p:ext uri="{BB962C8B-B14F-4D97-AF65-F5344CB8AC3E}">
        <p14:creationId xmlns:p14="http://schemas.microsoft.com/office/powerpoint/2010/main" val="5587211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 of EU companies are SMEs</a:t>
            </a:r>
            <a:endParaRPr lang="en-US" dirty="0"/>
          </a:p>
        </p:txBody>
      </p:sp>
      <p:pic>
        <p:nvPicPr>
          <p:cNvPr id="3" name="Picture 2"/>
          <p:cNvPicPr>
            <a:picLocks noChangeAspect="1"/>
          </p:cNvPicPr>
          <p:nvPr/>
        </p:nvPicPr>
        <p:blipFill>
          <a:blip r:embed="rId2"/>
          <a:stretch>
            <a:fillRect/>
          </a:stretch>
        </p:blipFill>
        <p:spPr>
          <a:xfrm>
            <a:off x="336549" y="1997074"/>
            <a:ext cx="11763375" cy="3000375"/>
          </a:xfrm>
          <a:prstGeom prst="rect">
            <a:avLst/>
          </a:prstGeom>
        </p:spPr>
      </p:pic>
    </p:spTree>
    <p:extLst>
      <p:ext uri="{BB962C8B-B14F-4D97-AF65-F5344CB8AC3E}">
        <p14:creationId xmlns:p14="http://schemas.microsoft.com/office/powerpoint/2010/main" val="21629721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C7A2B22919D542AE7F9E185260898B" ma:contentTypeVersion="0" ma:contentTypeDescription="Create a new document." ma:contentTypeScope="" ma:versionID="e63cce137198d96ee43423858275660c">
  <xsd:schema xmlns:xsd="http://www.w3.org/2001/XMLSchema" xmlns:xs="http://www.w3.org/2001/XMLSchema" xmlns:p="http://schemas.microsoft.com/office/2006/metadata/properties" xmlns:ns2="230e9df3-be65-4c73-a93b-d1236ebd677e" targetNamespace="http://schemas.microsoft.com/office/2006/metadata/properties" ma:root="true" ma:fieldsID="415ac6424389ef33ea9ec925d53d2e8e"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58892a38-7b01-474f-b65e-5143737755df}" ma:internalName="TaxCatchAll" ma:showField="CatchAllData" ma:web="16457a40-d985-4a62-9099-2d22d1bc433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8892a38-7b01-474f-b65e-5143737755df}" ma:internalName="TaxCatchAllLabel" ma:readOnly="true" ma:showField="CatchAllDataLabel" ma:web="16457a40-d985-4a62-9099-2d22d1bc43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BE211779-1004-4ABF-99BC-6E19AC090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Metro_TT_White_16x9_2012-04-10_v2</Template>
  <TotalTime>50016</TotalTime>
  <Words>1182</Words>
  <Application>Microsoft Office PowerPoint</Application>
  <PresentationFormat>Custom</PresentationFormat>
  <Paragraphs>112</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Fan Heiti Std B</vt:lpstr>
      <vt:lpstr>Arial</vt:lpstr>
      <vt:lpstr>Arial Narrow</vt:lpstr>
      <vt:lpstr>Segoe Light</vt:lpstr>
      <vt:lpstr>Segoe UI</vt:lpstr>
      <vt:lpstr>Segoe UI Light</vt:lpstr>
      <vt:lpstr>Wingdings</vt:lpstr>
      <vt:lpstr>MSVID_White_16x9_2012-08-18</vt:lpstr>
      <vt:lpstr>A confident European digital economy in a global context </vt:lpstr>
      <vt:lpstr>PowerPoint Presentation</vt:lpstr>
      <vt:lpstr>A. Digital value: the information century</vt:lpstr>
      <vt:lpstr>B. A harmonious digital society  </vt:lpstr>
      <vt:lpstr>B. A harmonious digital society  &gt; ICT skills: bedrock of Internet-enabled society and economy  </vt:lpstr>
      <vt:lpstr>B. A harmonious digital society  &gt; enhancing trust in a data-driven world  </vt:lpstr>
      <vt:lpstr>C. An information economy: fostering a confident European digital economy in a global context  &gt; The Internet, fast </vt:lpstr>
      <vt:lpstr>C. An information economy: fostering a confident European digital economy in a global context  &gt; Digital Single Market </vt:lpstr>
      <vt:lpstr>99% of EU companies are SMEs</vt:lpstr>
      <vt:lpstr>C. An information economy: fostering a confident European digital economy in a global context  &gt; Embracing digital entrepreneurship and innovation in Europe </vt:lpstr>
      <vt:lpstr>C. An information economy: fostering a confident European digital economy in a global context  &gt; Rise to the cloud </vt:lpstr>
      <vt:lpstr>C. An information economy: fostering a confident European digital economy in a global context  &gt; The digital world is global  </vt:lpstr>
      <vt:lpstr>The right mix</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Microsoft Story</dc:title>
  <dc:subject>The Microsoft Story</dc:subject>
  <dc:creator>Steve Clayton;Richard Ec</dc:creator>
  <dc:description>Formatting: Jordan Cayabyab, Artitudes Design
Audience Type: Internal</dc:description>
  <cp:lastModifiedBy>Jean-Jacques Sahel (LCA)</cp:lastModifiedBy>
  <cp:revision>348</cp:revision>
  <cp:lastPrinted>2013-07-06T00:47:23Z</cp:lastPrinted>
  <dcterms:created xsi:type="dcterms:W3CDTF">2012-05-22T07:38:31Z</dcterms:created>
  <dcterms:modified xsi:type="dcterms:W3CDTF">2013-10-14T07:55:00Z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0x0101006AC7A2B22919D542AE7F9E185260898B</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