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65" r:id="rId2"/>
    <p:sldId id="332" r:id="rId3"/>
    <p:sldId id="274" r:id="rId4"/>
    <p:sldId id="275" r:id="rId5"/>
    <p:sldId id="362" r:id="rId6"/>
    <p:sldId id="321" r:id="rId7"/>
    <p:sldId id="314" r:id="rId8"/>
    <p:sldId id="325" r:id="rId9"/>
    <p:sldId id="363" r:id="rId10"/>
    <p:sldId id="331" r:id="rId11"/>
    <p:sldId id="312" r:id="rId12"/>
    <p:sldId id="364" r:id="rId13"/>
    <p:sldId id="260" r:id="rId14"/>
    <p:sldId id="301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277" userDrawn="1">
          <p15:clr>
            <a:srgbClr val="A4A3A4"/>
          </p15:clr>
        </p15:guide>
        <p15:guide id="2" pos="6403" userDrawn="1">
          <p15:clr>
            <a:srgbClr val="A4A3A4"/>
          </p15:clr>
        </p15:guide>
        <p15:guide id="3" orient="horz" pos="1502" userDrawn="1">
          <p15:clr>
            <a:srgbClr val="A4A3A4"/>
          </p15:clr>
        </p15:guide>
        <p15:guide id="4" orient="horz" pos="37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E0000"/>
    <a:srgbClr val="F2F2F2"/>
    <a:srgbClr val="F0F0F0"/>
    <a:srgbClr val="474747"/>
    <a:srgbClr val="ABABAB"/>
    <a:srgbClr val="5E5E5E"/>
    <a:srgbClr val="CDCDCD"/>
    <a:srgbClr val="A1A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7" autoAdjust="0"/>
    <p:restoredTop sz="71497" autoAdjust="0"/>
  </p:normalViewPr>
  <p:slideViewPr>
    <p:cSldViewPr snapToGrid="0">
      <p:cViewPr varScale="1">
        <p:scale>
          <a:sx n="34" d="100"/>
          <a:sy n="34" d="100"/>
        </p:scale>
        <p:origin x="749" y="58"/>
      </p:cViewPr>
      <p:guideLst>
        <p:guide pos="1277"/>
        <p:guide pos="6403"/>
        <p:guide orient="horz" pos="1502"/>
        <p:guide orient="horz" pos="37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3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\folders\48\8cfg0m6x1z19p1bs29fjnxx00000gn\T\com.microsoft.Outlook\Outlook%20Temp\query_result%20(54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\folders\48\8cfg0m6x1z19p1bs29fjnxx00000gn\T\com.microsoft.Outlook\Outlook%20Temp\query_result%20(54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List1!$E$22</c:f>
              <c:strCache>
                <c:ptCount val="1"/>
                <c:pt idx="0">
                  <c:v>% Desktop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List1!$B$23:$B$42</c:f>
              <c:numCache>
                <c:formatCode>[$-405]mmmm\ yy;@</c:formatCode>
                <c:ptCount val="20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</c:numCache>
            </c:numRef>
          </c:cat>
          <c:val>
            <c:numRef>
              <c:f>List1!$E$23:$E$42</c:f>
              <c:numCache>
                <c:formatCode>General</c:formatCode>
                <c:ptCount val="20"/>
                <c:pt idx="0">
                  <c:v>0.70428174131644239</c:v>
                </c:pt>
                <c:pt idx="1">
                  <c:v>0.70576685342820533</c:v>
                </c:pt>
                <c:pt idx="2">
                  <c:v>0.70275218163429443</c:v>
                </c:pt>
                <c:pt idx="3">
                  <c:v>0.68934004852172071</c:v>
                </c:pt>
                <c:pt idx="4">
                  <c:v>0.6753792921586157</c:v>
                </c:pt>
                <c:pt idx="5">
                  <c:v>0.67652916586263956</c:v>
                </c:pt>
                <c:pt idx="6">
                  <c:v>0.63600730838871544</c:v>
                </c:pt>
                <c:pt idx="7">
                  <c:v>0.64194331614918654</c:v>
                </c:pt>
                <c:pt idx="8">
                  <c:v>0.6597613059720232</c:v>
                </c:pt>
                <c:pt idx="9">
                  <c:v>0.6684458682773492</c:v>
                </c:pt>
                <c:pt idx="10">
                  <c:v>0.68541927642558609</c:v>
                </c:pt>
                <c:pt idx="11">
                  <c:v>0.6498994416674353</c:v>
                </c:pt>
                <c:pt idx="12">
                  <c:v>0.62173207818419995</c:v>
                </c:pt>
                <c:pt idx="13">
                  <c:v>0.60048948691641135</c:v>
                </c:pt>
                <c:pt idx="14">
                  <c:v>0.59941046955189203</c:v>
                </c:pt>
                <c:pt idx="15">
                  <c:v>0.58646989453974763</c:v>
                </c:pt>
                <c:pt idx="16">
                  <c:v>0.58405001028959924</c:v>
                </c:pt>
                <c:pt idx="17">
                  <c:v>0.58936948672899048</c:v>
                </c:pt>
                <c:pt idx="18">
                  <c:v>0.58623580578926404</c:v>
                </c:pt>
                <c:pt idx="19">
                  <c:v>0.56373253009336732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EDC-6C4F-841F-BF7081DE985E}"/>
            </c:ext>
          </c:extLst>
        </c:ser>
        <c:ser>
          <c:idx val="1"/>
          <c:order val="1"/>
          <c:tx>
            <c:strRef>
              <c:f>List1!$F$22</c:f>
              <c:strCache>
                <c:ptCount val="1"/>
                <c:pt idx="0">
                  <c:v>% Mobil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List1!$B$23:$B$42</c:f>
              <c:numCache>
                <c:formatCode>[$-405]mmmm\ yy;@</c:formatCode>
                <c:ptCount val="20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</c:numCache>
            </c:numRef>
          </c:cat>
          <c:val>
            <c:numRef>
              <c:f>List1!$F$23:$F$42</c:f>
              <c:numCache>
                <c:formatCode>General</c:formatCode>
                <c:ptCount val="20"/>
                <c:pt idx="0">
                  <c:v>0.29571825868355756</c:v>
                </c:pt>
                <c:pt idx="1">
                  <c:v>0.29423314657179467</c:v>
                </c:pt>
                <c:pt idx="2">
                  <c:v>0.29724781836570557</c:v>
                </c:pt>
                <c:pt idx="3">
                  <c:v>0.31065995147827929</c:v>
                </c:pt>
                <c:pt idx="4">
                  <c:v>0.32462070784138425</c:v>
                </c:pt>
                <c:pt idx="5">
                  <c:v>0.32347083413736044</c:v>
                </c:pt>
                <c:pt idx="6">
                  <c:v>0.36399269161128461</c:v>
                </c:pt>
                <c:pt idx="7">
                  <c:v>0.35805668385081346</c:v>
                </c:pt>
                <c:pt idx="8">
                  <c:v>0.34023869402797674</c:v>
                </c:pt>
                <c:pt idx="9">
                  <c:v>0.33155413172265086</c:v>
                </c:pt>
                <c:pt idx="10">
                  <c:v>0.31458072357441391</c:v>
                </c:pt>
                <c:pt idx="11">
                  <c:v>0.3501005583325647</c:v>
                </c:pt>
                <c:pt idx="12">
                  <c:v>0.3782679218158001</c:v>
                </c:pt>
                <c:pt idx="13">
                  <c:v>0.39951051308358859</c:v>
                </c:pt>
                <c:pt idx="14">
                  <c:v>0.40058953044810802</c:v>
                </c:pt>
                <c:pt idx="15">
                  <c:v>0.41353010546025237</c:v>
                </c:pt>
                <c:pt idx="16">
                  <c:v>0.41594998971040081</c:v>
                </c:pt>
                <c:pt idx="17">
                  <c:v>0.41063051327100947</c:v>
                </c:pt>
                <c:pt idx="18">
                  <c:v>0.4137641942107359</c:v>
                </c:pt>
                <c:pt idx="19">
                  <c:v>0.43626746990663262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EDC-6C4F-841F-BF7081DE98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0773856"/>
        <c:axId val="460771504"/>
      </c:lineChart>
      <c:dateAx>
        <c:axId val="460773856"/>
        <c:scaling>
          <c:orientation val="minMax"/>
        </c:scaling>
        <c:delete val="0"/>
        <c:axPos val="b"/>
        <c:numFmt formatCode="[$-405]mmmm\ 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0771504"/>
        <c:crosses val="autoZero"/>
        <c:auto val="1"/>
        <c:lblOffset val="100"/>
        <c:baseTimeUnit val="months"/>
        <c:majorUnit val="2"/>
        <c:majorTimeUnit val="months"/>
        <c:minorUnit val="1"/>
        <c:minorTimeUnit val="months"/>
      </c:dateAx>
      <c:valAx>
        <c:axId val="46077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077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Video Views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List1!$E$2</c:f>
              <c:strCache>
                <c:ptCount val="1"/>
                <c:pt idx="0">
                  <c:v>% Desktop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List1!$B$3:$B$17</c:f>
              <c:numCache>
                <c:formatCode>[$-405]mmmm\ yy;@</c:formatCode>
                <c:ptCount val="15"/>
                <c:pt idx="0">
                  <c:v>42887</c:v>
                </c:pt>
                <c:pt idx="1">
                  <c:v>42917</c:v>
                </c:pt>
                <c:pt idx="2">
                  <c:v>42948</c:v>
                </c:pt>
                <c:pt idx="3">
                  <c:v>42979</c:v>
                </c:pt>
                <c:pt idx="4">
                  <c:v>43009</c:v>
                </c:pt>
                <c:pt idx="5">
                  <c:v>43040</c:v>
                </c:pt>
                <c:pt idx="6">
                  <c:v>43070</c:v>
                </c:pt>
                <c:pt idx="7">
                  <c:v>43101</c:v>
                </c:pt>
                <c:pt idx="8">
                  <c:v>43132</c:v>
                </c:pt>
                <c:pt idx="9">
                  <c:v>43160</c:v>
                </c:pt>
                <c:pt idx="10">
                  <c:v>43191</c:v>
                </c:pt>
                <c:pt idx="11">
                  <c:v>43221</c:v>
                </c:pt>
                <c:pt idx="12">
                  <c:v>43252</c:v>
                </c:pt>
                <c:pt idx="13">
                  <c:v>43282</c:v>
                </c:pt>
                <c:pt idx="14">
                  <c:v>43313</c:v>
                </c:pt>
              </c:numCache>
            </c:numRef>
          </c:cat>
          <c:val>
            <c:numRef>
              <c:f>List1!$E$3:$E$17</c:f>
              <c:numCache>
                <c:formatCode>0.0%</c:formatCode>
                <c:ptCount val="15"/>
                <c:pt idx="0">
                  <c:v>0.82309113045654259</c:v>
                </c:pt>
                <c:pt idx="1">
                  <c:v>0.78387884311800926</c:v>
                </c:pt>
                <c:pt idx="2">
                  <c:v>0.79427815700841364</c:v>
                </c:pt>
                <c:pt idx="3">
                  <c:v>0.80942699687093655</c:v>
                </c:pt>
                <c:pt idx="4">
                  <c:v>0.83193220060190165</c:v>
                </c:pt>
                <c:pt idx="5">
                  <c:v>0.83140334949288175</c:v>
                </c:pt>
                <c:pt idx="6">
                  <c:v>0.82074128411168523</c:v>
                </c:pt>
                <c:pt idx="7">
                  <c:v>0.80994177768881082</c:v>
                </c:pt>
                <c:pt idx="8">
                  <c:v>0.80487121101648862</c:v>
                </c:pt>
                <c:pt idx="9">
                  <c:v>0.78921281733787441</c:v>
                </c:pt>
                <c:pt idx="10">
                  <c:v>0.76998273741422785</c:v>
                </c:pt>
                <c:pt idx="11">
                  <c:v>0.76989950695284359</c:v>
                </c:pt>
                <c:pt idx="12">
                  <c:v>0.76859434255790182</c:v>
                </c:pt>
                <c:pt idx="13">
                  <c:v>0.70610144275855657</c:v>
                </c:pt>
                <c:pt idx="14">
                  <c:v>0.72857154814835667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847-FC46-BD33-D27EE70327F4}"/>
            </c:ext>
          </c:extLst>
        </c:ser>
        <c:ser>
          <c:idx val="1"/>
          <c:order val="1"/>
          <c:tx>
            <c:strRef>
              <c:f>List1!$F$2</c:f>
              <c:strCache>
                <c:ptCount val="1"/>
                <c:pt idx="0">
                  <c:v>% Mobil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List1!$B$3:$B$17</c:f>
              <c:numCache>
                <c:formatCode>[$-405]mmmm\ yy;@</c:formatCode>
                <c:ptCount val="15"/>
                <c:pt idx="0">
                  <c:v>42887</c:v>
                </c:pt>
                <c:pt idx="1">
                  <c:v>42917</c:v>
                </c:pt>
                <c:pt idx="2">
                  <c:v>42948</c:v>
                </c:pt>
                <c:pt idx="3">
                  <c:v>42979</c:v>
                </c:pt>
                <c:pt idx="4">
                  <c:v>43009</c:v>
                </c:pt>
                <c:pt idx="5">
                  <c:v>43040</c:v>
                </c:pt>
                <c:pt idx="6">
                  <c:v>43070</c:v>
                </c:pt>
                <c:pt idx="7">
                  <c:v>43101</c:v>
                </c:pt>
                <c:pt idx="8">
                  <c:v>43132</c:v>
                </c:pt>
                <c:pt idx="9">
                  <c:v>43160</c:v>
                </c:pt>
                <c:pt idx="10">
                  <c:v>43191</c:v>
                </c:pt>
                <c:pt idx="11">
                  <c:v>43221</c:v>
                </c:pt>
                <c:pt idx="12">
                  <c:v>43252</c:v>
                </c:pt>
                <c:pt idx="13">
                  <c:v>43282</c:v>
                </c:pt>
                <c:pt idx="14">
                  <c:v>43313</c:v>
                </c:pt>
              </c:numCache>
            </c:numRef>
          </c:cat>
          <c:val>
            <c:numRef>
              <c:f>List1!$F$3:$F$17</c:f>
              <c:numCache>
                <c:formatCode>0.0%</c:formatCode>
                <c:ptCount val="15"/>
                <c:pt idx="0">
                  <c:v>0.17690886954345744</c:v>
                </c:pt>
                <c:pt idx="1">
                  <c:v>0.21612115688199074</c:v>
                </c:pt>
                <c:pt idx="2">
                  <c:v>0.20572184299158641</c:v>
                </c:pt>
                <c:pt idx="3">
                  <c:v>0.19057300312906339</c:v>
                </c:pt>
                <c:pt idx="4">
                  <c:v>0.16806779939809838</c:v>
                </c:pt>
                <c:pt idx="5">
                  <c:v>0.16859665050711828</c:v>
                </c:pt>
                <c:pt idx="6">
                  <c:v>0.17925871588831482</c:v>
                </c:pt>
                <c:pt idx="7">
                  <c:v>0.19005822231118918</c:v>
                </c:pt>
                <c:pt idx="8">
                  <c:v>0.19512878898351135</c:v>
                </c:pt>
                <c:pt idx="9">
                  <c:v>0.21078718266212559</c:v>
                </c:pt>
                <c:pt idx="10">
                  <c:v>0.2300172625857721</c:v>
                </c:pt>
                <c:pt idx="11">
                  <c:v>0.23010049304715638</c:v>
                </c:pt>
                <c:pt idx="12">
                  <c:v>0.23140565744209815</c:v>
                </c:pt>
                <c:pt idx="13">
                  <c:v>0.29389855724144348</c:v>
                </c:pt>
                <c:pt idx="14">
                  <c:v>0.27142845185164327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847-FC46-BD33-D27EE7032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0769936"/>
        <c:axId val="460773072"/>
      </c:lineChart>
      <c:dateAx>
        <c:axId val="460769936"/>
        <c:scaling>
          <c:orientation val="minMax"/>
        </c:scaling>
        <c:delete val="0"/>
        <c:axPos val="b"/>
        <c:numFmt formatCode="[$-405]mmmm\ 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0773072"/>
        <c:crosses val="autoZero"/>
        <c:auto val="1"/>
        <c:lblOffset val="100"/>
        <c:baseTimeUnit val="months"/>
      </c:dateAx>
      <c:valAx>
        <c:axId val="460773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6076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4401C4-B28D-4610-B123-C029437B5190}" type="datetimeFigureOut">
              <a:rPr lang="cs-CZ" smtClean="0"/>
              <a:t>21. 9. 2018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E6687-75BA-4A82-8FB1-4671B641B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370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D27A6-AACA-4A4B-B4B1-5C5E1B2629E6}" type="datetimeFigureOut">
              <a:rPr lang="cs-CZ" smtClean="0"/>
              <a:t>21. 9. 2018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9293E-52AE-44C5-A5AA-1F1C6ABADC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681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Budu mluvit o obsahu a </a:t>
            </a:r>
            <a:r>
              <a:rPr lang="cs-CZ"/>
              <a:t>jeho distribu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2341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Podivejte</a:t>
            </a:r>
            <a:r>
              <a:rPr lang="cs-CZ" dirty="0"/>
              <a:t> na </a:t>
            </a:r>
            <a:r>
              <a:rPr lang="cs-CZ" dirty="0" err="1"/>
              <a:t>rozdil</a:t>
            </a:r>
            <a:r>
              <a:rPr lang="cs-CZ" dirty="0"/>
              <a:t> novinky/zprávy/</a:t>
            </a:r>
            <a:r>
              <a:rPr lang="cs-CZ" dirty="0" err="1"/>
              <a:t>stream</a:t>
            </a:r>
            <a:endParaRPr lang="cs-CZ" dirty="0"/>
          </a:p>
          <a:p>
            <a:r>
              <a:rPr lang="cs-CZ" dirty="0"/>
              <a:t>A </a:t>
            </a:r>
            <a:r>
              <a:rPr lang="cs-CZ" dirty="0" err="1"/>
              <a:t>special</a:t>
            </a:r>
            <a:r>
              <a:rPr lang="cs-CZ" dirty="0"/>
              <a:t> ne na novinky a zprávy – podobna </a:t>
            </a:r>
            <a:r>
              <a:rPr lang="cs-CZ" dirty="0" err="1"/>
              <a:t>zpravodajska</a:t>
            </a:r>
            <a:r>
              <a:rPr lang="cs-CZ" dirty="0"/>
              <a:t> služba, akorát na zprávách </a:t>
            </a:r>
            <a:r>
              <a:rPr lang="cs-CZ" dirty="0" err="1"/>
              <a:t>cekate</a:t>
            </a:r>
            <a:r>
              <a:rPr lang="cs-CZ" dirty="0"/>
              <a:t> video – zprávy mají o 8% </a:t>
            </a:r>
            <a:r>
              <a:rPr lang="cs-CZ" dirty="0" err="1"/>
              <a:t>vic</a:t>
            </a:r>
            <a:r>
              <a:rPr lang="cs-CZ" dirty="0"/>
              <a:t> </a:t>
            </a:r>
            <a:r>
              <a:rPr lang="cs-CZ" dirty="0" err="1"/>
              <a:t>uzivatelu</a:t>
            </a:r>
            <a:r>
              <a:rPr lang="cs-CZ" dirty="0"/>
              <a:t> na </a:t>
            </a:r>
            <a:r>
              <a:rPr lang="cs-CZ" dirty="0" err="1"/>
              <a:t>wifi</a:t>
            </a:r>
            <a:r>
              <a:rPr lang="cs-CZ" dirty="0"/>
              <a:t> (z mobilu)</a:t>
            </a:r>
          </a:p>
          <a:p>
            <a:r>
              <a:rPr lang="cs-CZ" dirty="0"/>
              <a:t>- </a:t>
            </a:r>
            <a:r>
              <a:rPr lang="cs-CZ" dirty="0" err="1"/>
              <a:t>Ja</a:t>
            </a:r>
            <a:r>
              <a:rPr lang="cs-CZ" dirty="0"/>
              <a:t> jsem </a:t>
            </a:r>
            <a:r>
              <a:rPr lang="cs-CZ" dirty="0" err="1"/>
              <a:t>presvedcenej</a:t>
            </a:r>
            <a:r>
              <a:rPr lang="cs-CZ" dirty="0"/>
              <a:t>, ze lidi </a:t>
            </a:r>
            <a:r>
              <a:rPr lang="cs-CZ" dirty="0" err="1"/>
              <a:t>cekaji</a:t>
            </a:r>
            <a:r>
              <a:rPr lang="cs-CZ" dirty="0"/>
              <a:t> s videem </a:t>
            </a:r>
            <a:r>
              <a:rPr lang="cs-CZ" dirty="0" err="1"/>
              <a:t>az</a:t>
            </a:r>
            <a:r>
              <a:rPr lang="cs-CZ" dirty="0"/>
              <a:t> budou doma/</a:t>
            </a:r>
            <a:r>
              <a:rPr lang="cs-CZ" dirty="0" err="1"/>
              <a:t>praci</a:t>
            </a:r>
            <a:r>
              <a:rPr lang="cs-CZ" dirty="0"/>
              <a:t> na </a:t>
            </a:r>
            <a:r>
              <a:rPr lang="cs-CZ" dirty="0" err="1"/>
              <a:t>wifi</a:t>
            </a:r>
            <a:r>
              <a:rPr lang="cs-CZ" dirty="0"/>
              <a:t> a </a:t>
            </a:r>
            <a:r>
              <a:rPr lang="cs-CZ" dirty="0" err="1"/>
              <a:t>necerpaji</a:t>
            </a:r>
            <a:r>
              <a:rPr lang="cs-CZ" dirty="0"/>
              <a:t> </a:t>
            </a:r>
            <a:r>
              <a:rPr lang="cs-CZ" dirty="0" err="1"/>
              <a:t>datovej</a:t>
            </a:r>
            <a:r>
              <a:rPr lang="cs-CZ" dirty="0"/>
              <a:t> tarif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27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K tomu mam tady ještě </a:t>
            </a:r>
            <a:r>
              <a:rPr lang="cs-CZ" dirty="0" err="1"/>
              <a:t>nas</a:t>
            </a:r>
            <a:r>
              <a:rPr lang="cs-CZ" dirty="0"/>
              <a:t> další </a:t>
            </a:r>
            <a:r>
              <a:rPr lang="cs-CZ" dirty="0" err="1"/>
              <a:t>marketingovej</a:t>
            </a:r>
            <a:r>
              <a:rPr lang="cs-CZ" dirty="0"/>
              <a:t> </a:t>
            </a:r>
            <a:r>
              <a:rPr lang="cs-CZ" dirty="0" err="1"/>
              <a:t>pruzkum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2014 – 17% </a:t>
            </a:r>
            <a:r>
              <a:rPr lang="cs-CZ" dirty="0" err="1"/>
              <a:t>uzivatelu</a:t>
            </a:r>
            <a:r>
              <a:rPr lang="cs-CZ" dirty="0"/>
              <a:t> </a:t>
            </a:r>
            <a:r>
              <a:rPr lang="cs-CZ" dirty="0" err="1"/>
              <a:t>ma</a:t>
            </a:r>
            <a:r>
              <a:rPr lang="cs-CZ" dirty="0"/>
              <a:t> tarif nad 5GB dat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2017 – 18% </a:t>
            </a:r>
            <a:r>
              <a:rPr lang="cs-CZ" dirty="0" err="1"/>
              <a:t>neuveritelnej</a:t>
            </a:r>
            <a:r>
              <a:rPr lang="cs-CZ" dirty="0"/>
              <a:t> progres </a:t>
            </a:r>
            <a:r>
              <a:rPr lang="cs-CZ" dirty="0">
                <a:sym typeface="Wingdings" pitchFamily="2" charset="2"/>
              </a:rPr>
              <a:t></a:t>
            </a: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Výsledky on-line průzkumu, leden 2017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On-line dotazování </a:t>
            </a:r>
            <a:r>
              <a:rPr lang="cs-CZ" sz="1800" b="1" dirty="0"/>
              <a:t>uživatelů chytrých telefonů z</a:t>
            </a:r>
            <a:r>
              <a:rPr lang="cs-CZ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panelu Seznamu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Srovnání dvou vln výzkumu:</a:t>
            </a:r>
          </a:p>
          <a:p>
            <a:pPr marL="686346" lvl="1" indent="-285750" algn="just">
              <a:buFont typeface="Arial" panose="020B0604020202020204" pitchFamily="34" charset="0"/>
              <a:buChar char="•"/>
            </a:pPr>
            <a:r>
              <a:rPr lang="cs-CZ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Květen 2014: 1081 respondentů</a:t>
            </a:r>
          </a:p>
          <a:p>
            <a:pPr marL="686346" lvl="1" indent="-285750" algn="just">
              <a:buFont typeface="Arial" panose="020B0604020202020204" pitchFamily="34" charset="0"/>
              <a:buChar char="•"/>
            </a:pPr>
            <a:r>
              <a:rPr lang="cs-CZ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Leden 2017: 1052 respondentů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/>
              <a:t>Vzorek je reprezentativní na uživatele Seznamu starší 10 let, vážení bylo provedeno při kvótách na pohlaví, věk a vzdělání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0335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Mam </a:t>
            </a:r>
            <a:r>
              <a:rPr lang="cs-CZ" dirty="0" err="1"/>
              <a:t>priklady</a:t>
            </a:r>
            <a:r>
              <a:rPr lang="cs-CZ" dirty="0"/>
              <a:t> cen dat, </a:t>
            </a:r>
            <a:r>
              <a:rPr lang="cs-CZ" dirty="0" err="1"/>
              <a:t>nedelal</a:t>
            </a:r>
            <a:r>
              <a:rPr lang="cs-CZ" dirty="0"/>
              <a:t> jsem </a:t>
            </a:r>
            <a:r>
              <a:rPr lang="cs-CZ" dirty="0" err="1"/>
              <a:t>zadnou</a:t>
            </a:r>
            <a:r>
              <a:rPr lang="cs-CZ" dirty="0"/>
              <a:t> </a:t>
            </a:r>
            <a:r>
              <a:rPr lang="cs-CZ" dirty="0" err="1"/>
              <a:t>analyzu</a:t>
            </a:r>
            <a:endParaRPr lang="cs-CZ" dirty="0"/>
          </a:p>
          <a:p>
            <a:pPr marL="171450" indent="-171450">
              <a:buFontTx/>
              <a:buChar char="-"/>
            </a:pPr>
            <a:r>
              <a:rPr lang="cs-CZ" dirty="0"/>
              <a:t>Kuba v Anglii </a:t>
            </a:r>
            <a:r>
              <a:rPr lang="cs-CZ" dirty="0" err="1"/>
              <a:t>zije</a:t>
            </a:r>
            <a:r>
              <a:rPr lang="cs-CZ" dirty="0"/>
              <a:t> asi 10 let, </a:t>
            </a:r>
            <a:r>
              <a:rPr lang="cs-CZ" dirty="0" err="1"/>
              <a:t>giffgaff</a:t>
            </a:r>
            <a:r>
              <a:rPr lang="cs-CZ" dirty="0"/>
              <a:t> je </a:t>
            </a:r>
            <a:r>
              <a:rPr lang="cs-CZ" dirty="0" err="1"/>
              <a:t>virtual</a:t>
            </a:r>
            <a:r>
              <a:rPr lang="cs-CZ" dirty="0"/>
              <a:t> O2</a:t>
            </a:r>
          </a:p>
          <a:p>
            <a:pPr marL="171450" indent="-171450">
              <a:buFontTx/>
              <a:buChar char="-"/>
            </a:pPr>
            <a:r>
              <a:rPr lang="cs-CZ" dirty="0"/>
              <a:t>Ondra byl v </a:t>
            </a:r>
            <a:r>
              <a:rPr lang="cs-CZ" dirty="0" err="1"/>
              <a:t>tanzanii</a:t>
            </a:r>
            <a:r>
              <a:rPr lang="cs-CZ" dirty="0"/>
              <a:t> na </a:t>
            </a:r>
            <a:r>
              <a:rPr lang="cs-CZ" dirty="0" err="1"/>
              <a:t>dovolene</a:t>
            </a:r>
            <a:r>
              <a:rPr lang="cs-CZ" dirty="0"/>
              <a:t> – říká koukal jsem na zapas </a:t>
            </a:r>
            <a:r>
              <a:rPr lang="cs-CZ" dirty="0" err="1"/>
              <a:t>slavie</a:t>
            </a:r>
            <a:r>
              <a:rPr lang="cs-CZ" dirty="0"/>
              <a:t> - </a:t>
            </a:r>
            <a:r>
              <a:rPr lang="cs-CZ" dirty="0" err="1"/>
              <a:t>plzen</a:t>
            </a:r>
            <a:r>
              <a:rPr lang="cs-CZ" dirty="0"/>
              <a:t> a </a:t>
            </a:r>
            <a:r>
              <a:rPr lang="cs-CZ" dirty="0" err="1"/>
              <a:t>neresil</a:t>
            </a:r>
            <a:r>
              <a:rPr lang="cs-CZ" dirty="0"/>
              <a:t> data, v </a:t>
            </a:r>
            <a:r>
              <a:rPr lang="cs-CZ" dirty="0" err="1"/>
              <a:t>cechach</a:t>
            </a:r>
            <a:r>
              <a:rPr lang="cs-CZ" dirty="0"/>
              <a:t> bych asi bez </a:t>
            </a:r>
            <a:r>
              <a:rPr lang="cs-CZ" dirty="0" err="1"/>
              <a:t>wifi</a:t>
            </a:r>
            <a:r>
              <a:rPr lang="cs-CZ" dirty="0"/>
              <a:t> nekoukal</a:t>
            </a:r>
          </a:p>
          <a:p>
            <a:endParaRPr lang="cs-CZ" dirty="0"/>
          </a:p>
          <a:p>
            <a:r>
              <a:rPr lang="cs-CZ" dirty="0"/>
              <a:t>Vodafone 20GB za 1777,-</a:t>
            </a:r>
          </a:p>
          <a:p>
            <a:r>
              <a:rPr lang="cs-CZ" dirty="0" err="1"/>
              <a:t>T-mobile</a:t>
            </a:r>
            <a:r>
              <a:rPr lang="cs-CZ" dirty="0"/>
              <a:t> 16GB za 1499,-</a:t>
            </a:r>
          </a:p>
          <a:p>
            <a:r>
              <a:rPr lang="cs-CZ" dirty="0"/>
              <a:t>Blanka 6GB a </a:t>
            </a:r>
            <a:r>
              <a:rPr lang="cs-CZ" dirty="0" err="1"/>
              <a:t>neomezene</a:t>
            </a:r>
            <a:r>
              <a:rPr lang="cs-CZ" dirty="0"/>
              <a:t> </a:t>
            </a:r>
            <a:r>
              <a:rPr lang="cs-CZ" dirty="0" err="1"/>
              <a:t>volani</a:t>
            </a:r>
            <a:r>
              <a:rPr lang="cs-CZ" dirty="0"/>
              <a:t> - za 849,-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946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7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601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A </a:t>
            </a:r>
            <a:r>
              <a:rPr lang="cs-CZ" dirty="0" err="1"/>
              <a:t>samozrejme</a:t>
            </a:r>
            <a:r>
              <a:rPr lang="cs-CZ" dirty="0"/>
              <a:t> necele 4M RU každý den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Zprávy a TV </a:t>
            </a:r>
            <a:r>
              <a:rPr lang="cs-CZ" sz="1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40 článků a 8 hodiny videa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Novinky</a:t>
            </a:r>
            <a:r>
              <a:rPr lang="cs-CZ" sz="1200" baseline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cs-CZ" sz="1200" dirty="0">
                <a:latin typeface="Arial" charset="0"/>
                <a:ea typeface="Arial" charset="0"/>
                <a:cs typeface="Arial" charset="0"/>
              </a:rPr>
              <a:t>150 článků a 40 minut videa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Sport 50</a:t>
            </a:r>
            <a:r>
              <a:rPr lang="cs-CZ" sz="1200" baseline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 20 min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aseline="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Stream</a:t>
            </a:r>
            <a:r>
              <a:rPr lang="cs-CZ" sz="1200" baseline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50 minut videa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aseline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Super 25 a 10min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Prozeny</a:t>
            </a:r>
            <a:r>
              <a:rPr lang="cs-CZ" sz="1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13 a 5min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B74A4-E7BC-B141-A549-4F9FBB7DA65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2042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Zarizeni</a:t>
            </a:r>
            <a:r>
              <a:rPr lang="cs-CZ" dirty="0"/>
              <a:t> na </a:t>
            </a:r>
            <a:r>
              <a:rPr lang="cs-CZ" dirty="0" err="1"/>
              <a:t>kterych</a:t>
            </a:r>
            <a:r>
              <a:rPr lang="cs-CZ" dirty="0"/>
              <a:t> naši</a:t>
            </a:r>
            <a:r>
              <a:rPr lang="cs-CZ" baseline="0" dirty="0"/>
              <a:t> </a:t>
            </a:r>
            <a:r>
              <a:rPr lang="cs-CZ" baseline="0" dirty="0" err="1"/>
              <a:t>uzivatele</a:t>
            </a:r>
            <a:r>
              <a:rPr lang="cs-CZ" baseline="0" dirty="0"/>
              <a:t> konzumuji </a:t>
            </a:r>
            <a:r>
              <a:rPr lang="cs-CZ" baseline="0" dirty="0" err="1"/>
              <a:t>nas</a:t>
            </a:r>
            <a:r>
              <a:rPr lang="cs-CZ" baseline="0" dirty="0"/>
              <a:t> obsah</a:t>
            </a:r>
          </a:p>
          <a:p>
            <a:pPr marL="0" indent="0">
              <a:buFontTx/>
              <a:buNone/>
            </a:pPr>
            <a:endParaRPr lang="cs-CZ" baseline="0" dirty="0"/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Celková populace: 8 076 000 (populace 15+ těch kdo se aspoň jednou díval na TV)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Seznam TV: 1 234 000</a:t>
            </a:r>
          </a:p>
          <a:p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15,3 %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Oficiální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stats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říkají </a:t>
            </a:r>
            <a:r>
              <a:rPr lang="cs-CZ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Reach</a:t>
            </a:r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15+ 14,35% (předpokládám, že se to liší protože ne všichni zapínají/mají televizi).</a:t>
            </a:r>
          </a:p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Data jsou za srpen 2018.</a:t>
            </a:r>
          </a:p>
          <a:p>
            <a:pPr marL="0" indent="0">
              <a:buFontTx/>
              <a:buNone/>
            </a:pP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AB74A4-E7BC-B141-A549-4F9FBB7DA65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955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b="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obsahových služeb se nejvíce </a:t>
            </a:r>
            <a:r>
              <a:rPr lang="cs-CZ" sz="1200" b="0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daři</a:t>
            </a:r>
            <a:r>
              <a:rPr lang="cs-CZ" sz="1200" b="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b="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domovské stránce </a:t>
            </a:r>
            <a:r>
              <a:rPr lang="cs-CZ" sz="1200" b="0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Seznam.cz</a:t>
            </a:r>
            <a:endParaRPr lang="cs-CZ" sz="1200" b="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b="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Seznam Zprávám a </a:t>
            </a:r>
            <a:r>
              <a:rPr lang="cs-CZ" sz="1200" b="0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novinkam</a:t>
            </a:r>
            <a:endParaRPr lang="cs-CZ" sz="1200" b="0" dirty="0">
              <a:solidFill>
                <a:srgbClr val="4747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200" b="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sekci Další články z českého internetu – </a:t>
            </a:r>
            <a:r>
              <a:rPr lang="cs-CZ" sz="1200" b="0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aktualne</a:t>
            </a:r>
            <a:r>
              <a:rPr lang="cs-CZ" sz="1200" b="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zhruba 110M kliku </a:t>
            </a:r>
            <a:r>
              <a:rPr lang="cs-CZ" sz="1200" b="0" dirty="0" err="1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mesicne</a:t>
            </a:r>
            <a:r>
              <a:rPr lang="cs-CZ" sz="1200" b="0" dirty="0">
                <a:solidFill>
                  <a:srgbClr val="4747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weby mimo seznam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199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 protože </a:t>
            </a:r>
            <a:r>
              <a:rPr lang="cs-CZ" dirty="0" err="1"/>
              <a:t>mame</a:t>
            </a:r>
            <a:r>
              <a:rPr lang="cs-CZ" dirty="0"/>
              <a:t> super zkušenost se </a:t>
            </a:r>
            <a:r>
              <a:rPr lang="cs-CZ" dirty="0" err="1"/>
              <a:t>zajmem</a:t>
            </a:r>
            <a:r>
              <a:rPr lang="cs-CZ" dirty="0"/>
              <a:t> o obsah </a:t>
            </a:r>
            <a:r>
              <a:rPr lang="cs-CZ" dirty="0" err="1"/>
              <a:t>tretich</a:t>
            </a:r>
            <a:r>
              <a:rPr lang="cs-CZ" dirty="0"/>
              <a:t> stran na HP seznamu, tak </a:t>
            </a:r>
            <a:r>
              <a:rPr lang="cs-CZ" dirty="0" err="1"/>
              <a:t>pripravujeme</a:t>
            </a:r>
            <a:r>
              <a:rPr lang="cs-CZ" dirty="0"/>
              <a:t> </a:t>
            </a:r>
          </a:p>
          <a:p>
            <a:r>
              <a:rPr lang="cs-CZ" dirty="0"/>
              <a:t>- </a:t>
            </a:r>
            <a:r>
              <a:rPr lang="cs-CZ" dirty="0" err="1"/>
              <a:t>novej</a:t>
            </a:r>
            <a:r>
              <a:rPr lang="cs-CZ" dirty="0"/>
              <a:t> </a:t>
            </a:r>
            <a:r>
              <a:rPr lang="cs-CZ" dirty="0" err="1"/>
              <a:t>stream</a:t>
            </a:r>
            <a:endParaRPr lang="cs-CZ" dirty="0"/>
          </a:p>
          <a:p>
            <a:pPr marL="171450" indent="-171450">
              <a:buFontTx/>
              <a:buChar char="-"/>
            </a:pPr>
            <a:r>
              <a:rPr lang="cs-CZ" dirty="0"/>
              <a:t>A na </a:t>
            </a:r>
            <a:r>
              <a:rPr lang="cs-CZ" dirty="0" err="1"/>
              <a:t>nem</a:t>
            </a:r>
            <a:r>
              <a:rPr lang="cs-CZ" dirty="0"/>
              <a:t> i obsah </a:t>
            </a:r>
            <a:r>
              <a:rPr lang="cs-CZ" dirty="0" err="1"/>
              <a:t>tretich</a:t>
            </a:r>
            <a:r>
              <a:rPr lang="cs-CZ" dirty="0"/>
              <a:t> stran</a:t>
            </a:r>
          </a:p>
          <a:p>
            <a:pPr marL="171450" indent="-171450">
              <a:buFontTx/>
              <a:buChar char="-"/>
            </a:pPr>
            <a:r>
              <a:rPr lang="cs-CZ" dirty="0" err="1"/>
              <a:t>Nas</a:t>
            </a:r>
            <a:r>
              <a:rPr lang="cs-CZ" dirty="0"/>
              <a:t> </a:t>
            </a:r>
            <a:r>
              <a:rPr lang="cs-CZ" dirty="0" err="1"/>
              <a:t>kompletni</a:t>
            </a:r>
            <a:r>
              <a:rPr lang="cs-CZ" dirty="0"/>
              <a:t> archiv a live </a:t>
            </a:r>
            <a:r>
              <a:rPr lang="cs-CZ" dirty="0" err="1"/>
              <a:t>streamy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709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 ten </a:t>
            </a:r>
            <a:r>
              <a:rPr lang="cs-CZ" dirty="0" err="1"/>
              <a:t>zacneme</a:t>
            </a:r>
            <a:r>
              <a:rPr lang="cs-CZ" dirty="0"/>
              <a:t> propagovat i na HP seznam ve </a:t>
            </a:r>
            <a:r>
              <a:rPr lang="cs-CZ" dirty="0" err="1"/>
              <a:t>feedu</a:t>
            </a:r>
            <a:endParaRPr lang="cs-CZ" dirty="0"/>
          </a:p>
          <a:p>
            <a:r>
              <a:rPr lang="cs-CZ" dirty="0"/>
              <a:t>Tady zhruba konci v moji prezentaci pro seznam </a:t>
            </a:r>
            <a:r>
              <a:rPr lang="cs-CZ" dirty="0" err="1"/>
              <a:t>idealni</a:t>
            </a:r>
            <a:r>
              <a:rPr lang="cs-CZ" dirty="0"/>
              <a:t> </a:t>
            </a:r>
            <a:r>
              <a:rPr lang="cs-CZ" dirty="0" err="1"/>
              <a:t>svet</a:t>
            </a:r>
            <a:r>
              <a:rPr lang="cs-CZ" dirty="0"/>
              <a:t> </a:t>
            </a:r>
            <a:r>
              <a:rPr lang="cs-CZ" dirty="0">
                <a:sym typeface="Wingdings" pitchFamily="2" charset="2"/>
              </a:rPr>
              <a:t>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218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Celosvetovej</a:t>
            </a:r>
            <a:r>
              <a:rPr lang="cs-CZ" dirty="0"/>
              <a:t> trend, </a:t>
            </a:r>
            <a:r>
              <a:rPr lang="cs-CZ" dirty="0" err="1"/>
              <a:t>neda</a:t>
            </a:r>
            <a:r>
              <a:rPr lang="cs-CZ" dirty="0"/>
              <a:t> se zastavit, </a:t>
            </a:r>
            <a:r>
              <a:rPr lang="cs-CZ" dirty="0" err="1"/>
              <a:t>muzeme</a:t>
            </a:r>
            <a:r>
              <a:rPr lang="cs-CZ" dirty="0"/>
              <a:t> jen </a:t>
            </a:r>
            <a:r>
              <a:rPr lang="cs-CZ" dirty="0" err="1"/>
              <a:t>hadat</a:t>
            </a:r>
            <a:r>
              <a:rPr lang="cs-CZ" dirty="0"/>
              <a:t>, kde se to ustali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534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Celej</a:t>
            </a:r>
            <a:r>
              <a:rPr lang="cs-CZ" dirty="0"/>
              <a:t> seznam </a:t>
            </a:r>
            <a:r>
              <a:rPr lang="cs-CZ" dirty="0" err="1"/>
              <a:t>ma</a:t>
            </a:r>
            <a:r>
              <a:rPr lang="cs-CZ" dirty="0"/>
              <a:t> zhruba 43% </a:t>
            </a:r>
            <a:r>
              <a:rPr lang="cs-CZ" dirty="0" err="1"/>
              <a:t>navstev</a:t>
            </a:r>
            <a:r>
              <a:rPr lang="cs-CZ" dirty="0"/>
              <a:t> z mobilu</a:t>
            </a:r>
          </a:p>
          <a:p>
            <a:r>
              <a:rPr lang="cs-CZ" dirty="0"/>
              <a:t>Ale video </a:t>
            </a:r>
            <a:r>
              <a:rPr lang="cs-CZ" dirty="0" err="1"/>
              <a:t>views</a:t>
            </a:r>
            <a:r>
              <a:rPr lang="cs-CZ" dirty="0"/>
              <a:t> jen 27% z mobilu</a:t>
            </a:r>
          </a:p>
          <a:p>
            <a:r>
              <a:rPr lang="cs-CZ" dirty="0"/>
              <a:t>- Zatím se </a:t>
            </a:r>
            <a:r>
              <a:rPr lang="cs-CZ" dirty="0" err="1"/>
              <a:t>muzeme</a:t>
            </a:r>
            <a:r>
              <a:rPr lang="cs-CZ" dirty="0"/>
              <a:t> bavit o tom, ze mobil je </a:t>
            </a:r>
            <a:r>
              <a:rPr lang="cs-CZ" dirty="0" err="1"/>
              <a:t>malej</a:t>
            </a:r>
            <a:r>
              <a:rPr lang="cs-CZ" dirty="0"/>
              <a:t> na </a:t>
            </a:r>
            <a:r>
              <a:rPr lang="cs-CZ" dirty="0" err="1"/>
              <a:t>sledovani</a:t>
            </a:r>
            <a:r>
              <a:rPr lang="cs-CZ" dirty="0"/>
              <a:t> videa, ale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9293E-52AE-44C5-A5AA-1F1C6ABADC7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627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9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D6E1A14B-93BF-4C50-A50D-60427D1C1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3773" y="786018"/>
            <a:ext cx="10404454" cy="707886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DE0000"/>
                </a:solidFill>
                <a:latin typeface="Arial" panose="020B0604020202020204" pitchFamily="34" charset="0"/>
              </a:defRPr>
            </a:lvl1pPr>
          </a:lstStyle>
          <a:p>
            <a:r>
              <a:rPr lang="cs-CZ" dirty="0"/>
              <a:t>Prázdný snímek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EAC5A858-9762-4B4F-A607-4CE2458FA3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3773" y="1676164"/>
            <a:ext cx="10404454" cy="707886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30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Použij textová pole nebo je smaž…</a:t>
            </a:r>
          </a:p>
        </p:txBody>
      </p:sp>
    </p:spTree>
    <p:extLst>
      <p:ext uri="{BB962C8B-B14F-4D97-AF65-F5344CB8AC3E}">
        <p14:creationId xmlns:p14="http://schemas.microsoft.com/office/powerpoint/2010/main" val="394859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736F6-578D-8B43-8A8E-A3B354BC997A}" type="datetimeFigureOut">
              <a:rPr lang="cs-CZ" smtClean="0"/>
              <a:t>21. 9. 2018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2F1D-2550-E44C-A759-6342537C14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43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3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logo_zamknout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656" y="6283922"/>
            <a:ext cx="380332" cy="39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86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tx1">
              <a:lumMod val="75000"/>
              <a:lumOff val="25000"/>
            </a:schemeClr>
          </a:solidFill>
          <a:latin typeface="Arial" panose="02000503000000020004" pitchFamily="2" charset="-18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b="1" kern="1200">
          <a:solidFill>
            <a:srgbClr val="DE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6970" userDrawn="1">
          <p15:clr>
            <a:srgbClr val="F26B43"/>
          </p15:clr>
        </p15:guide>
        <p15:guide id="3" pos="642" userDrawn="1">
          <p15:clr>
            <a:srgbClr val="F26B43"/>
          </p15:clr>
        </p15:guide>
        <p15:guide id="4" pos="5223" userDrawn="1">
          <p15:clr>
            <a:srgbClr val="F26B43"/>
          </p15:clr>
        </p15:guide>
        <p15:guide id="5" orient="horz" pos="32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3.wmf"/><Relationship Id="rId4" Type="http://schemas.openxmlformats.org/officeDocument/2006/relationships/tags" Target="../tags/tag4.xm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3.wmf"/><Relationship Id="rId5" Type="http://schemas.openxmlformats.org/officeDocument/2006/relationships/tags" Target="../tags/tag15.xml"/><Relationship Id="rId10" Type="http://schemas.openxmlformats.org/officeDocument/2006/relationships/image" Target="../media/image23.jpeg"/><Relationship Id="rId4" Type="http://schemas.openxmlformats.org/officeDocument/2006/relationships/tags" Target="../tags/tag14.xml"/><Relationship Id="rId9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zadí"/>
          <p:cNvSpPr>
            <a:spLocks noSelect="1" noRot="1" noMove="1" noTextEdit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565E3B25-CABD-453A-8A76-4AD6F447DD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8" y="5155134"/>
            <a:ext cx="2019035" cy="1346023"/>
          </a:xfrm>
          <a:prstGeom prst="rect">
            <a:avLst/>
          </a:prstGeom>
        </p:spPr>
      </p:pic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xmlns="" id="{4F116502-F5D7-4F87-A20F-DCCE987D7BD7}"/>
              </a:ext>
            </a:extLst>
          </p:cNvPr>
          <p:cNvSpPr>
            <a:spLocks noSelect="1" noRot="1" noMove="1"/>
          </p:cNvSpPr>
          <p:nvPr>
            <p:custDataLst>
              <p:tags r:id="rId2"/>
            </p:custDataLst>
          </p:nvPr>
        </p:nvSpPr>
        <p:spPr>
          <a:xfrm>
            <a:off x="0" y="4684736"/>
            <a:ext cx="12192000" cy="2172930"/>
          </a:xfrm>
          <a:custGeom>
            <a:avLst/>
            <a:gdLst>
              <a:gd name="connsiteX0" fmla="*/ 1673887 w 12192000"/>
              <a:gd name="connsiteY0" fmla="*/ 450292 h 2172930"/>
              <a:gd name="connsiteX1" fmla="*/ 1012300 w 12192000"/>
              <a:gd name="connsiteY1" fmla="*/ 1111879 h 2172930"/>
              <a:gd name="connsiteX2" fmla="*/ 1673887 w 12192000"/>
              <a:gd name="connsiteY2" fmla="*/ 1773466 h 2172930"/>
              <a:gd name="connsiteX3" fmla="*/ 2335474 w 12192000"/>
              <a:gd name="connsiteY3" fmla="*/ 1111879 h 2172930"/>
              <a:gd name="connsiteX4" fmla="*/ 1673887 w 12192000"/>
              <a:gd name="connsiteY4" fmla="*/ 450292 h 2172930"/>
              <a:gd name="connsiteX5" fmla="*/ 0 w 12192000"/>
              <a:gd name="connsiteY5" fmla="*/ 0 h 2172930"/>
              <a:gd name="connsiteX6" fmla="*/ 12192000 w 12192000"/>
              <a:gd name="connsiteY6" fmla="*/ 0 h 2172930"/>
              <a:gd name="connsiteX7" fmla="*/ 12192000 w 12192000"/>
              <a:gd name="connsiteY7" fmla="*/ 2172930 h 2172930"/>
              <a:gd name="connsiteX8" fmla="*/ 0 w 12192000"/>
              <a:gd name="connsiteY8" fmla="*/ 2172930 h 217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172930">
                <a:moveTo>
                  <a:pt x="1673887" y="450292"/>
                </a:moveTo>
                <a:cubicBezTo>
                  <a:pt x="1308503" y="450292"/>
                  <a:pt x="1012300" y="746495"/>
                  <a:pt x="1012300" y="1111879"/>
                </a:cubicBezTo>
                <a:cubicBezTo>
                  <a:pt x="1012300" y="1477263"/>
                  <a:pt x="1308503" y="1773466"/>
                  <a:pt x="1673887" y="1773466"/>
                </a:cubicBezTo>
                <a:cubicBezTo>
                  <a:pt x="2039271" y="1773466"/>
                  <a:pt x="2335474" y="1477263"/>
                  <a:pt x="2335474" y="1111879"/>
                </a:cubicBezTo>
                <a:cubicBezTo>
                  <a:pt x="2335474" y="746495"/>
                  <a:pt x="2039271" y="450292"/>
                  <a:pt x="1673887" y="45029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2172930"/>
                </a:lnTo>
                <a:lnTo>
                  <a:pt x="0" y="217293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3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6350">
            <a:noFill/>
          </a:ln>
          <a:effectLst>
            <a:glow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5" name="Nazev_zamknout"/>
          <p:cNvSpPr txBox="1">
            <a:spLocks noRot="1" noMove="1" noAdjustHandles="1"/>
          </p:cNvSpPr>
          <p:nvPr>
            <p:custDataLst>
              <p:tags r:id="rId3"/>
            </p:custDataLst>
          </p:nvPr>
        </p:nvSpPr>
        <p:spPr>
          <a:xfrm>
            <a:off x="893774" y="1765780"/>
            <a:ext cx="10171101" cy="15054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4000" b="1" kern="1200">
                <a:solidFill>
                  <a:srgbClr val="DE0000"/>
                </a:solidFill>
                <a:latin typeface="Arial" panose="02000503000000020004" pitchFamily="2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Obsah pro “digitální“ svět</a:t>
            </a:r>
          </a:p>
        </p:txBody>
      </p:sp>
      <p:sp>
        <p:nvSpPr>
          <p:cNvPr id="6" name="Jmeno_prijmeni_zamknout"/>
          <p:cNvSpPr txBox="1">
            <a:spLocks noRot="1" noMove="1" noAdjustHandles="1"/>
          </p:cNvSpPr>
          <p:nvPr>
            <p:custDataLst>
              <p:tags r:id="rId4"/>
            </p:custDataLst>
          </p:nvPr>
        </p:nvSpPr>
        <p:spPr>
          <a:xfrm>
            <a:off x="2631373" y="5376513"/>
            <a:ext cx="5152902" cy="383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00503000000020004" pitchFamily="2" charset="-18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Pavel Zima</a:t>
            </a:r>
          </a:p>
        </p:txBody>
      </p:sp>
      <p:sp>
        <p:nvSpPr>
          <p:cNvPr id="7" name="Pozice_zamknout"/>
          <p:cNvSpPr txBox="1">
            <a:spLocks noRot="1" noMove="1" noAdjustHandles="1"/>
          </p:cNvSpPr>
          <p:nvPr>
            <p:custDataLst>
              <p:tags r:id="rId5"/>
            </p:custDataLst>
          </p:nvPr>
        </p:nvSpPr>
        <p:spPr>
          <a:xfrm>
            <a:off x="2631373" y="5760480"/>
            <a:ext cx="5152902" cy="383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00503000000020004" pitchFamily="2" charset="-18"/>
                <a:ea typeface="+mj-ea"/>
                <a:cs typeface="+mj-cs"/>
              </a:defRPr>
            </a:lvl1pPr>
          </a:lstStyle>
          <a:p>
            <a:r>
              <a:rPr lang="cs-CZ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Místopředseda představenstva</a:t>
            </a:r>
            <a:endParaRPr lang="cs-CZ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logo_zamknout"/>
          <p:cNvPicPr>
            <a:picLocks noSelect="1" noRot="1" noMove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3" y="5547549"/>
            <a:ext cx="2773362" cy="56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21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Poměr počtu startů aplikace s daným připojením – srpen 2018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xmlns="" id="{1214C3C9-1008-7F44-9BBE-FEA87BE26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583879"/>
              </p:ext>
            </p:extLst>
          </p:nvPr>
        </p:nvGraphicFramePr>
        <p:xfrm>
          <a:off x="893773" y="3054349"/>
          <a:ext cx="10404453" cy="25167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8715">
                  <a:extLst>
                    <a:ext uri="{9D8B030D-6E8A-4147-A177-3AD203B41FA5}">
                      <a16:colId xmlns:a16="http://schemas.microsoft.com/office/drawing/2014/main" xmlns="" val="3366058271"/>
                    </a:ext>
                  </a:extLst>
                </a:gridCol>
                <a:gridCol w="1148715">
                  <a:extLst>
                    <a:ext uri="{9D8B030D-6E8A-4147-A177-3AD203B41FA5}">
                      <a16:colId xmlns:a16="http://schemas.microsoft.com/office/drawing/2014/main" xmlns="" val="4276931556"/>
                    </a:ext>
                  </a:extLst>
                </a:gridCol>
                <a:gridCol w="1148715">
                  <a:extLst>
                    <a:ext uri="{9D8B030D-6E8A-4147-A177-3AD203B41FA5}">
                      <a16:colId xmlns:a16="http://schemas.microsoft.com/office/drawing/2014/main" xmlns="" val="3273389288"/>
                    </a:ext>
                  </a:extLst>
                </a:gridCol>
                <a:gridCol w="1148715">
                  <a:extLst>
                    <a:ext uri="{9D8B030D-6E8A-4147-A177-3AD203B41FA5}">
                      <a16:colId xmlns:a16="http://schemas.microsoft.com/office/drawing/2014/main" xmlns="" val="2439600289"/>
                    </a:ext>
                  </a:extLst>
                </a:gridCol>
                <a:gridCol w="1148715">
                  <a:extLst>
                    <a:ext uri="{9D8B030D-6E8A-4147-A177-3AD203B41FA5}">
                      <a16:colId xmlns:a16="http://schemas.microsoft.com/office/drawing/2014/main" xmlns="" val="3228433042"/>
                    </a:ext>
                  </a:extLst>
                </a:gridCol>
                <a:gridCol w="1084252">
                  <a:extLst>
                    <a:ext uri="{9D8B030D-6E8A-4147-A177-3AD203B41FA5}">
                      <a16:colId xmlns:a16="http://schemas.microsoft.com/office/drawing/2014/main" xmlns="" val="234745574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105046863"/>
                    </a:ext>
                  </a:extLst>
                </a:gridCol>
                <a:gridCol w="1056311">
                  <a:extLst>
                    <a:ext uri="{9D8B030D-6E8A-4147-A177-3AD203B41FA5}">
                      <a16:colId xmlns:a16="http://schemas.microsoft.com/office/drawing/2014/main" xmlns="" val="2776487826"/>
                    </a:ext>
                  </a:extLst>
                </a:gridCol>
                <a:gridCol w="1148715">
                  <a:extLst>
                    <a:ext uri="{9D8B030D-6E8A-4147-A177-3AD203B41FA5}">
                      <a16:colId xmlns:a16="http://schemas.microsoft.com/office/drawing/2014/main" xmlns="" val="3138109070"/>
                    </a:ext>
                  </a:extLst>
                </a:gridCol>
              </a:tblGrid>
              <a:tr h="503343"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</a:rPr>
                        <a:t> 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Mapy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Novinky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 err="1">
                          <a:effectLst/>
                        </a:rPr>
                        <a:t>Pubtran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Sport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 err="1">
                          <a:effectLst/>
                        </a:rPr>
                        <a:t>Stream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TV program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 err="1">
                          <a:effectLst/>
                        </a:rPr>
                        <a:t>Zpravy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b="1" u="none" strike="noStrike" dirty="0">
                          <a:effectLst/>
                        </a:rPr>
                        <a:t>Email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04094862"/>
                  </a:ext>
                </a:extLst>
              </a:tr>
              <a:tr h="50334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wifi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22,1%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60,8%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30,2%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62,7%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79,4%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72,7%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68,9%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62,7%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03709004"/>
                  </a:ext>
                </a:extLst>
              </a:tr>
              <a:tr h="50334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cellular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48,7%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33,1%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62,6%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34,2%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14,9%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19,8%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26,9%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31,8%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35163575"/>
                  </a:ext>
                </a:extLst>
              </a:tr>
              <a:tr h="50334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none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27,8%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2,5%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6,7%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0,9%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3,2%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2,9%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3,0%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3,3%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155414772"/>
                  </a:ext>
                </a:extLst>
              </a:tr>
              <a:tr h="50334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unknown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1,5%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3,6%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0,5%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2,1%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2,4%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4,6%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1,2%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800" u="none" strike="noStrike" dirty="0">
                          <a:effectLst/>
                        </a:rPr>
                        <a:t>2,2%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64660471"/>
                  </a:ext>
                </a:extLst>
              </a:tr>
            </a:tbl>
          </a:graphicData>
        </a:graphic>
      </p:graphicFrame>
      <p:sp>
        <p:nvSpPr>
          <p:cNvPr id="6" name="Prstenec 5">
            <a:extLst>
              <a:ext uri="{FF2B5EF4-FFF2-40B4-BE49-F238E27FC236}">
                <a16:creationId xmlns:a16="http://schemas.microsoft.com/office/drawing/2014/main" xmlns="" id="{F70F2F75-F1B3-9946-8897-E562F32C8F30}"/>
              </a:ext>
            </a:extLst>
          </p:cNvPr>
          <p:cNvSpPr/>
          <p:nvPr/>
        </p:nvSpPr>
        <p:spPr bwMode="auto">
          <a:xfrm>
            <a:off x="6942666" y="3612090"/>
            <a:ext cx="897467" cy="587377"/>
          </a:xfrm>
          <a:prstGeom prst="donut">
            <a:avLst>
              <a:gd name="adj" fmla="val 2097"/>
            </a:avLst>
          </a:prstGeom>
          <a:solidFill>
            <a:schemeClr val="tx2"/>
          </a:solidFill>
          <a:ln w="6350" cmpd="sng">
            <a:solidFill>
              <a:schemeClr val="tx2">
                <a:alpha val="48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cs-CZ" dirty="0"/>
          </a:p>
        </p:txBody>
      </p:sp>
      <p:sp>
        <p:nvSpPr>
          <p:cNvPr id="7" name="Prstenec 6">
            <a:extLst>
              <a:ext uri="{FF2B5EF4-FFF2-40B4-BE49-F238E27FC236}">
                <a16:creationId xmlns:a16="http://schemas.microsoft.com/office/drawing/2014/main" xmlns="" id="{38EAF95B-9997-2E4C-9AAD-B458215656DE}"/>
              </a:ext>
            </a:extLst>
          </p:cNvPr>
          <p:cNvSpPr/>
          <p:nvPr/>
        </p:nvSpPr>
        <p:spPr bwMode="auto">
          <a:xfrm>
            <a:off x="9313332" y="3612090"/>
            <a:ext cx="897467" cy="587377"/>
          </a:xfrm>
          <a:prstGeom prst="donut">
            <a:avLst>
              <a:gd name="adj" fmla="val 2097"/>
            </a:avLst>
          </a:prstGeom>
          <a:solidFill>
            <a:schemeClr val="tx2"/>
          </a:solidFill>
          <a:ln w="6350" cmpd="sng">
            <a:solidFill>
              <a:schemeClr val="tx2">
                <a:alpha val="48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cs-CZ" dirty="0"/>
          </a:p>
        </p:txBody>
      </p:sp>
      <p:sp>
        <p:nvSpPr>
          <p:cNvPr id="8" name="Prstenec 7">
            <a:extLst>
              <a:ext uri="{FF2B5EF4-FFF2-40B4-BE49-F238E27FC236}">
                <a16:creationId xmlns:a16="http://schemas.microsoft.com/office/drawing/2014/main" xmlns="" id="{ADC86A6C-6084-5040-9D47-A5CFA82EB810}"/>
              </a:ext>
            </a:extLst>
          </p:cNvPr>
          <p:cNvSpPr/>
          <p:nvPr/>
        </p:nvSpPr>
        <p:spPr bwMode="auto">
          <a:xfrm>
            <a:off x="3520286" y="3612090"/>
            <a:ext cx="897467" cy="587377"/>
          </a:xfrm>
          <a:prstGeom prst="donut">
            <a:avLst>
              <a:gd name="adj" fmla="val 2097"/>
            </a:avLst>
          </a:prstGeom>
          <a:solidFill>
            <a:schemeClr val="tx2"/>
          </a:solidFill>
          <a:ln w="6350" cmpd="sng">
            <a:solidFill>
              <a:schemeClr val="tx2">
                <a:alpha val="48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700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Datový tarif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Napříč roky se nemění dostupnost datových tarifů mezi lidmi</a:t>
            </a:r>
          </a:p>
        </p:txBody>
      </p:sp>
      <p:pic>
        <p:nvPicPr>
          <p:cNvPr id="5" name="Obrázek 4" descr="cid:image001.png@01D4469E.309D289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26399"/>
          <a:stretch/>
        </p:blipFill>
        <p:spPr bwMode="auto">
          <a:xfrm>
            <a:off x="2267242" y="2269066"/>
            <a:ext cx="7825025" cy="4183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8148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15917BE-080D-6A4F-8FAD-1AD8A227F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Data data data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2CB72CA3-5D52-244D-82B4-D65A087835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Anglie – </a:t>
            </a:r>
            <a:r>
              <a:rPr lang="cs-CZ" dirty="0" err="1"/>
              <a:t>giffgaff</a:t>
            </a:r>
            <a:r>
              <a:rPr lang="cs-CZ" dirty="0"/>
              <a:t> </a:t>
            </a:r>
          </a:p>
          <a:p>
            <a:r>
              <a:rPr lang="cs-CZ" dirty="0"/>
              <a:t>	20 GBP (580 Kč) = 20GB dat a </a:t>
            </a:r>
            <a:r>
              <a:rPr lang="cs-CZ" dirty="0" err="1"/>
              <a:t>neom</a:t>
            </a:r>
            <a:r>
              <a:rPr lang="cs-CZ" dirty="0"/>
              <a:t>. </a:t>
            </a:r>
            <a:r>
              <a:rPr lang="cs-CZ" dirty="0" err="1"/>
              <a:t>volani</a:t>
            </a:r>
            <a:r>
              <a:rPr lang="cs-CZ" dirty="0"/>
              <a:t> a </a:t>
            </a:r>
            <a:r>
              <a:rPr lang="cs-CZ" dirty="0" err="1"/>
              <a:t>sms</a:t>
            </a:r>
            <a:endParaRPr lang="cs-CZ" dirty="0"/>
          </a:p>
          <a:p>
            <a:r>
              <a:rPr lang="cs-CZ" dirty="0"/>
              <a:t>Tanzanie – </a:t>
            </a:r>
            <a:r>
              <a:rPr lang="cs-CZ" dirty="0" err="1"/>
              <a:t>Vodacom</a:t>
            </a:r>
            <a:endParaRPr lang="cs-CZ" dirty="0"/>
          </a:p>
          <a:p>
            <a:r>
              <a:rPr lang="cs-CZ" dirty="0"/>
              <a:t>	50000 </a:t>
            </a:r>
            <a:r>
              <a:rPr lang="cs-CZ" dirty="0" err="1"/>
              <a:t>tsh</a:t>
            </a:r>
            <a:r>
              <a:rPr lang="cs-CZ" dirty="0"/>
              <a:t> (475 Kč) = 20GB dat </a:t>
            </a:r>
          </a:p>
          <a:p>
            <a:r>
              <a:rPr lang="cs-CZ" dirty="0"/>
              <a:t>(obojí bez smlouvy a </a:t>
            </a:r>
            <a:r>
              <a:rPr lang="cs-CZ" dirty="0" err="1"/>
              <a:t>cenik</a:t>
            </a:r>
            <a:r>
              <a:rPr lang="cs-CZ" dirty="0"/>
              <a:t>, </a:t>
            </a:r>
            <a:r>
              <a:rPr lang="cs-CZ" dirty="0" err="1"/>
              <a:t>zadna</a:t>
            </a:r>
            <a:r>
              <a:rPr lang="cs-CZ" dirty="0"/>
              <a:t> </a:t>
            </a:r>
            <a:r>
              <a:rPr lang="cs-CZ" dirty="0" err="1"/>
              <a:t>specialni</a:t>
            </a:r>
            <a:r>
              <a:rPr lang="cs-CZ" dirty="0"/>
              <a:t> </a:t>
            </a:r>
            <a:r>
              <a:rPr lang="cs-CZ" dirty="0" err="1"/>
              <a:t>nabidka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….</a:t>
            </a:r>
          </a:p>
          <a:p>
            <a:r>
              <a:rPr lang="cs-CZ" dirty="0"/>
              <a:t>Čechy O2</a:t>
            </a:r>
          </a:p>
          <a:p>
            <a:r>
              <a:rPr lang="cs-CZ" dirty="0"/>
              <a:t>	1699 Kč = 20GB dat a neomezené volání a </a:t>
            </a:r>
            <a:r>
              <a:rPr lang="cs-CZ" dirty="0" err="1"/>
              <a:t>sms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5954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Select="1" noRot="1" noMove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4" name="Pruhlednost_zamknout"/>
          <p:cNvSpPr>
            <a:spLocks noSelect="1" noRot="1" noMove="1"/>
          </p:cNvSpPr>
          <p:nvPr>
            <p:custDataLst>
              <p:tags r:id="rId2"/>
            </p:custDataLst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94000">
                <a:schemeClr val="tx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Nazev_zamknout"/>
          <p:cNvSpPr txBox="1">
            <a:spLocks noRot="1" noMove="1" noAdjustHandles="1"/>
          </p:cNvSpPr>
          <p:nvPr>
            <p:custDataLst>
              <p:tags r:id="rId3"/>
            </p:custDataLst>
          </p:nvPr>
        </p:nvSpPr>
        <p:spPr>
          <a:xfrm>
            <a:off x="778933" y="4504267"/>
            <a:ext cx="10285942" cy="1672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4000" b="1" kern="1200">
                <a:solidFill>
                  <a:srgbClr val="DE0000"/>
                </a:solidFill>
                <a:latin typeface="Arial" panose="02000503000000020004" pitchFamily="2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teď mi řekněte jak se máme hnout z místa</a:t>
            </a:r>
          </a:p>
        </p:txBody>
      </p:sp>
    </p:spTree>
    <p:extLst>
      <p:ext uri="{BB962C8B-B14F-4D97-AF65-F5344CB8AC3E}">
        <p14:creationId xmlns:p14="http://schemas.microsoft.com/office/powerpoint/2010/main" val="4064296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65E3B25-CABD-453A-8A76-4AD6F447DD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3" y="1545747"/>
            <a:ext cx="2112232" cy="1383719"/>
          </a:xfrm>
          <a:prstGeom prst="rect">
            <a:avLst/>
          </a:prstGeom>
        </p:spPr>
      </p:pic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xmlns="" id="{1EC6C894-8DDD-45CE-9E14-EDDC2ADF7EB7}"/>
              </a:ext>
            </a:extLst>
          </p:cNvPr>
          <p:cNvSpPr>
            <a:spLocks noSelect="1" noRot="1" noMove="1"/>
          </p:cNvSpPr>
          <p:nvPr>
            <p:custDataLst>
              <p:tags r:id="rId1"/>
            </p:custDataLst>
          </p:nvPr>
        </p:nvSpPr>
        <p:spPr>
          <a:xfrm>
            <a:off x="-606" y="1"/>
            <a:ext cx="12192606" cy="3395155"/>
          </a:xfrm>
          <a:custGeom>
            <a:avLst/>
            <a:gdLst>
              <a:gd name="connsiteX0" fmla="*/ 1674491 w 12192606"/>
              <a:gd name="connsiteY0" fmla="*/ 1558463 h 3395155"/>
              <a:gd name="connsiteX1" fmla="*/ 1012904 w 12192606"/>
              <a:gd name="connsiteY1" fmla="*/ 2220050 h 3395155"/>
              <a:gd name="connsiteX2" fmla="*/ 1674491 w 12192606"/>
              <a:gd name="connsiteY2" fmla="*/ 2881637 h 3395155"/>
              <a:gd name="connsiteX3" fmla="*/ 2336078 w 12192606"/>
              <a:gd name="connsiteY3" fmla="*/ 2220050 h 3395155"/>
              <a:gd name="connsiteX4" fmla="*/ 1674491 w 12192606"/>
              <a:gd name="connsiteY4" fmla="*/ 1558463 h 3395155"/>
              <a:gd name="connsiteX5" fmla="*/ 0 w 12192606"/>
              <a:gd name="connsiteY5" fmla="*/ 0 h 3395155"/>
              <a:gd name="connsiteX6" fmla="*/ 12192606 w 12192606"/>
              <a:gd name="connsiteY6" fmla="*/ 0 h 3395155"/>
              <a:gd name="connsiteX7" fmla="*/ 12192606 w 12192606"/>
              <a:gd name="connsiteY7" fmla="*/ 3388314 h 3395155"/>
              <a:gd name="connsiteX8" fmla="*/ 0 w 12192606"/>
              <a:gd name="connsiteY8" fmla="*/ 3395155 h 339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606" h="3395155">
                <a:moveTo>
                  <a:pt x="1674491" y="1558463"/>
                </a:moveTo>
                <a:cubicBezTo>
                  <a:pt x="1309107" y="1558463"/>
                  <a:pt x="1012904" y="1854666"/>
                  <a:pt x="1012904" y="2220050"/>
                </a:cubicBezTo>
                <a:cubicBezTo>
                  <a:pt x="1012904" y="2585434"/>
                  <a:pt x="1309107" y="2881637"/>
                  <a:pt x="1674491" y="2881637"/>
                </a:cubicBezTo>
                <a:cubicBezTo>
                  <a:pt x="2039875" y="2881637"/>
                  <a:pt x="2336078" y="2585434"/>
                  <a:pt x="2336078" y="2220050"/>
                </a:cubicBezTo>
                <a:cubicBezTo>
                  <a:pt x="2336078" y="1854666"/>
                  <a:pt x="2039875" y="1558463"/>
                  <a:pt x="1674491" y="1558463"/>
                </a:cubicBezTo>
                <a:close/>
                <a:moveTo>
                  <a:pt x="0" y="0"/>
                </a:moveTo>
                <a:lnTo>
                  <a:pt x="12192606" y="0"/>
                </a:lnTo>
                <a:lnTo>
                  <a:pt x="12192606" y="3388314"/>
                </a:lnTo>
                <a:lnTo>
                  <a:pt x="0" y="339515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pic>
        <p:nvPicPr>
          <p:cNvPr id="10" name="logo_zamknout"/>
          <p:cNvPicPr>
            <a:picLocks noSelect="1" noRot="1" noMove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13" y="5547549"/>
            <a:ext cx="2773362" cy="561195"/>
          </a:xfrm>
          <a:prstGeom prst="rect">
            <a:avLst/>
          </a:prstGeom>
        </p:spPr>
      </p:pic>
      <p:sp>
        <p:nvSpPr>
          <p:cNvPr id="11" name="Jmeno_zamknout"/>
          <p:cNvSpPr txBox="1">
            <a:spLocks noRot="1" noMove="1" noAdjustHandles="1"/>
          </p:cNvSpPr>
          <p:nvPr>
            <p:custDataLst>
              <p:tags r:id="rId3"/>
            </p:custDataLst>
          </p:nvPr>
        </p:nvSpPr>
        <p:spPr>
          <a:xfrm>
            <a:off x="2638248" y="1794540"/>
            <a:ext cx="5152902" cy="383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00503000000020004" pitchFamily="2" charset="-18"/>
                <a:ea typeface="+mj-ea"/>
                <a:cs typeface="+mj-cs"/>
              </a:defRPr>
            </a:lvl1pPr>
          </a:lstStyle>
          <a:p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Pavel Zima</a:t>
            </a:r>
          </a:p>
        </p:txBody>
      </p:sp>
      <p:sp>
        <p:nvSpPr>
          <p:cNvPr id="12" name="Pozice_zamknout"/>
          <p:cNvSpPr txBox="1">
            <a:spLocks noRot="1" noMove="1" noAdjustHandles="1"/>
          </p:cNvSpPr>
          <p:nvPr>
            <p:custDataLst>
              <p:tags r:id="rId4"/>
            </p:custDataLst>
          </p:nvPr>
        </p:nvSpPr>
        <p:spPr>
          <a:xfrm>
            <a:off x="2638248" y="2178507"/>
            <a:ext cx="5152902" cy="3830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00503000000020004" pitchFamily="2" charset="-18"/>
                <a:ea typeface="+mj-ea"/>
                <a:cs typeface="+mj-cs"/>
              </a:defRPr>
            </a:lvl1pPr>
          </a:lstStyle>
          <a:p>
            <a:r>
              <a:rPr lang="cs-CZ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Místopředseda představenstva</a:t>
            </a:r>
            <a:endParaRPr lang="cs-CZ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dresa_zamknout"/>
          <p:cNvSpPr txBox="1">
            <a:spLocks noRot="1" noMove="1" noAdjustHandles="1"/>
          </p:cNvSpPr>
          <p:nvPr>
            <p:custDataLst>
              <p:tags r:id="rId5"/>
            </p:custDataLst>
          </p:nvPr>
        </p:nvSpPr>
        <p:spPr>
          <a:xfrm>
            <a:off x="943098" y="4001579"/>
            <a:ext cx="6848052" cy="13473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00503000000020004" pitchFamily="2" charset="-18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2400" b="0" dirty="0" err="1">
                <a:solidFill>
                  <a:schemeClr val="tx1"/>
                </a:solidFill>
                <a:latin typeface="Arial" panose="020B0604020202020204" pitchFamily="34" charset="0"/>
              </a:rPr>
              <a:t>twitter</a:t>
            </a:r>
            <a:r>
              <a:rPr lang="cs-CZ" sz="2400" b="0" dirty="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cs-CZ" sz="2400" b="0" u="none" dirty="0">
                <a:solidFill>
                  <a:schemeClr val="tx1"/>
                </a:solidFill>
                <a:latin typeface="Arial" panose="020B0604020202020204" pitchFamily="34" charset="0"/>
              </a:rPr>
              <a:t>@</a:t>
            </a:r>
            <a:r>
              <a:rPr lang="cs-CZ" b="0" dirty="0" err="1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r>
              <a:rPr lang="cs-CZ" sz="2400" b="0" u="none" dirty="0" err="1">
                <a:solidFill>
                  <a:schemeClr val="tx1"/>
                </a:solidFill>
                <a:latin typeface="Arial" panose="020B0604020202020204" pitchFamily="34" charset="0"/>
              </a:rPr>
              <a:t>imaPavel</a:t>
            </a:r>
            <a:endParaRPr lang="cs-CZ" sz="24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xmlns="" id="{ACFC6753-E8B6-4A69-8668-FD683AF91760}"/>
              </a:ext>
            </a:extLst>
          </p:cNvPr>
          <p:cNvSpPr txBox="1">
            <a:spLocks noRot="1" noMove="1"/>
          </p:cNvSpPr>
          <p:nvPr>
            <p:custDataLst>
              <p:tags r:id="rId6"/>
            </p:custDataLst>
          </p:nvPr>
        </p:nvSpPr>
        <p:spPr>
          <a:xfrm>
            <a:off x="893773" y="720070"/>
            <a:ext cx="5027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solidFill>
                  <a:srgbClr val="D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xmlns="" id="{07FF55F1-54A3-47D6-8ADE-4381826E215F}"/>
              </a:ext>
            </a:extLst>
          </p:cNvPr>
          <p:cNvSpPr>
            <a:spLocks noSelect="1" noRot="1" noMove="1"/>
          </p:cNvSpPr>
          <p:nvPr>
            <p:custDataLst>
              <p:tags r:id="rId7"/>
            </p:custDataLst>
          </p:nvPr>
        </p:nvSpPr>
        <p:spPr>
          <a:xfrm>
            <a:off x="11611627" y="6277627"/>
            <a:ext cx="580373" cy="58037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22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4CD1C399-1DEC-8F46-98BE-BC0BFDDBB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26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4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4169" t="37343" r="23522" b="34363"/>
          <a:stretch/>
        </p:blipFill>
        <p:spPr>
          <a:xfrm>
            <a:off x="7240839" y="1910943"/>
            <a:ext cx="2344993" cy="7776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725" y="3919898"/>
            <a:ext cx="2202107" cy="2766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725" y="5150361"/>
            <a:ext cx="2008766" cy="4075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6717" y="4485278"/>
            <a:ext cx="1312590" cy="4855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8471" y="3353849"/>
            <a:ext cx="1516929" cy="24037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8471" y="2688555"/>
            <a:ext cx="2014419" cy="3936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45" y="2465244"/>
            <a:ext cx="3392741" cy="746403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1370462" y="3338469"/>
            <a:ext cx="23246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000" b="1" dirty="0">
                <a:latin typeface="Arial" charset="0"/>
                <a:ea typeface="Arial" charset="0"/>
                <a:cs typeface="Arial" charset="0"/>
              </a:rPr>
              <a:t>Každý den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>
                <a:latin typeface="Arial" charset="0"/>
                <a:ea typeface="Arial" charset="0"/>
                <a:cs typeface="Arial" charset="0"/>
              </a:rPr>
              <a:t>280 článků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000" b="1" dirty="0">
                <a:latin typeface="Arial" charset="0"/>
                <a:ea typeface="Arial" charset="0"/>
                <a:cs typeface="Arial" charset="0"/>
              </a:rPr>
              <a:t>8,5 hodin videa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962545" y="1028591"/>
            <a:ext cx="2997843" cy="38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E50000"/>
                </a:solidFill>
                <a:latin typeface="Arial" charset="0"/>
                <a:ea typeface="Arial" charset="0"/>
                <a:cs typeface="Arial" charset="0"/>
              </a:rPr>
              <a:t>Produkce obsahu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636" y="908423"/>
            <a:ext cx="4471534" cy="6223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DE510580-54A4-4140-AC28-15EA17623ED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41" y="5550764"/>
            <a:ext cx="2606168" cy="8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50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656" y="2940338"/>
            <a:ext cx="469984" cy="9023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731" y="2814287"/>
            <a:ext cx="757992" cy="104109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420" y="2835058"/>
            <a:ext cx="1477988" cy="104109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25972" y="4122034"/>
            <a:ext cx="23593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cs-CZ" sz="1500" b="1" dirty="0">
                <a:latin typeface="Arial" charset="0"/>
                <a:ea typeface="Arial" charset="0"/>
                <a:cs typeface="Arial" charset="0"/>
              </a:rPr>
            </a:b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162026" y="4122034"/>
            <a:ext cx="2359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charset="0"/>
                <a:ea typeface="Arial" charset="0"/>
                <a:cs typeface="Arial" charset="0"/>
              </a:rPr>
              <a:t>40 % RU</a:t>
            </a:r>
          </a:p>
        </p:txBody>
      </p:sp>
      <p:sp>
        <p:nvSpPr>
          <p:cNvPr id="4" name="Obdélník 3"/>
          <p:cNvSpPr/>
          <p:nvPr/>
        </p:nvSpPr>
        <p:spPr>
          <a:xfrm>
            <a:off x="829961" y="2644706"/>
            <a:ext cx="1923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cs-CZ" b="1" dirty="0">
                <a:latin typeface="Arial" charset="0"/>
                <a:ea typeface="Arial" charset="0"/>
                <a:cs typeface="Arial" charset="0"/>
              </a:rPr>
            </a:br>
            <a:r>
              <a:rPr lang="cs-CZ" b="1" dirty="0">
                <a:latin typeface="Arial" charset="0"/>
                <a:ea typeface="Arial" charset="0"/>
                <a:cs typeface="Arial" charset="0"/>
              </a:rPr>
              <a:t>Jak lidé konzumují obsah od Seznamu? 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86885" y="4107745"/>
            <a:ext cx="23593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charset="0"/>
                <a:ea typeface="Arial" charset="0"/>
                <a:cs typeface="Arial" charset="0"/>
              </a:rPr>
              <a:t>10 % RU</a:t>
            </a:r>
            <a:r>
              <a:rPr lang="cs-CZ" b="1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cs-CZ" b="1" dirty="0">
                <a:latin typeface="Arial" charset="0"/>
                <a:ea typeface="Arial" charset="0"/>
                <a:cs typeface="Arial" charset="0"/>
              </a:rPr>
            </a:br>
            <a:r>
              <a:rPr lang="cs-CZ" sz="2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cs-CZ" sz="2400" dirty="0">
                <a:latin typeface="Arial" charset="0"/>
                <a:ea typeface="Arial" charset="0"/>
                <a:cs typeface="Arial" charset="0"/>
              </a:rPr>
            </a:br>
            <a:endParaRPr lang="cs-CZ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322939" y="4076967"/>
            <a:ext cx="2359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charset="0"/>
                <a:ea typeface="Arial" charset="0"/>
                <a:cs typeface="Arial" charset="0"/>
              </a:rPr>
              <a:t>80 % RU</a:t>
            </a:r>
            <a:r>
              <a:rPr lang="cs-CZ" sz="2400" dirty="0">
                <a:latin typeface="Arial" charset="0"/>
                <a:ea typeface="Arial" charset="0"/>
                <a:cs typeface="Arial" charset="0"/>
              </a:rPr>
              <a:t/>
            </a:r>
            <a:br>
              <a:rPr lang="cs-CZ" sz="2400" dirty="0">
                <a:latin typeface="Arial" charset="0"/>
                <a:ea typeface="Arial" charset="0"/>
                <a:cs typeface="Arial" charset="0"/>
              </a:rPr>
            </a:br>
            <a:endParaRPr lang="cs-CZ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5624" y="2428980"/>
            <a:ext cx="1276380" cy="137781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9247798" y="4091256"/>
            <a:ext cx="1950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Arial" charset="0"/>
                <a:ea typeface="Arial" charset="0"/>
                <a:cs typeface="Arial" charset="0"/>
              </a:rPr>
              <a:t>15% RU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947797" y="1028591"/>
            <a:ext cx="2997843" cy="381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E50000"/>
                </a:solidFill>
                <a:latin typeface="Arial" charset="0"/>
                <a:ea typeface="Arial" charset="0"/>
                <a:cs typeface="Arial" charset="0"/>
              </a:rPr>
              <a:t>Konzumace obsahu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98" y="908423"/>
            <a:ext cx="4471534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08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_zamknout"/>
          <p:cNvSpPr txBox="1">
            <a:spLocks noRot="1" noMove="1"/>
          </p:cNvSpPr>
          <p:nvPr>
            <p:custDataLst>
              <p:tags r:id="rId1"/>
            </p:custDataLst>
          </p:nvPr>
        </p:nvSpPr>
        <p:spPr>
          <a:xfrm>
            <a:off x="536028" y="141890"/>
            <a:ext cx="8150772" cy="835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4000" b="1" kern="1200">
                <a:solidFill>
                  <a:srgbClr val="DE0000"/>
                </a:solidFill>
                <a:latin typeface="Arial" panose="02000503000000020004" pitchFamily="2" charset="-18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Další články z českého internetu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45CC7F1-0726-8E4A-AEB2-A1D6FCFD7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15" y="1117162"/>
            <a:ext cx="811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75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163" y="68619"/>
            <a:ext cx="5644660" cy="964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6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5" y="27769"/>
            <a:ext cx="11206886" cy="658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26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Podíl mobilní návštěvnosti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xmlns="" id="{C526D3B7-3755-4D96-93FB-5F85A9FE9A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227901"/>
              </p:ext>
            </p:extLst>
          </p:nvPr>
        </p:nvGraphicFramePr>
        <p:xfrm>
          <a:off x="893773" y="1493903"/>
          <a:ext cx="10404454" cy="4686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4F20F7A5-29E7-F34C-8B38-0DE52AEFCFAF}"/>
              </a:ext>
            </a:extLst>
          </p:cNvPr>
          <p:cNvSpPr txBox="1"/>
          <p:nvPr/>
        </p:nvSpPr>
        <p:spPr>
          <a:xfrm>
            <a:off x="9076266" y="6180666"/>
            <a:ext cx="185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Netmonitor</a:t>
            </a:r>
            <a:r>
              <a:rPr lang="cs-CZ" sz="1400" dirty="0"/>
              <a:t>, návštěvy</a:t>
            </a:r>
          </a:p>
        </p:txBody>
      </p:sp>
    </p:spTree>
    <p:extLst>
      <p:ext uri="{BB962C8B-B14F-4D97-AF65-F5344CB8AC3E}">
        <p14:creationId xmlns:p14="http://schemas.microsoft.com/office/powerpoint/2010/main" val="719422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Podíl mobilní návštěvnosti</a:t>
            </a:r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xmlns="" id="{10C30798-8921-438A-9670-F75FE022AF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11755"/>
              </p:ext>
            </p:extLst>
          </p:nvPr>
        </p:nvGraphicFramePr>
        <p:xfrm>
          <a:off x="893773" y="1493904"/>
          <a:ext cx="10404454" cy="458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60015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5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03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03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03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03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0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0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03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25"/>
</p:tagLst>
</file>

<file path=ppt/theme/theme1.xml><?xml version="1.0" encoding="utf-8"?>
<a:theme xmlns:a="http://schemas.openxmlformats.org/drawingml/2006/main" name="Motiv Office">
  <a:themeElements>
    <a:clrScheme name="Seznam">
      <a:dk1>
        <a:srgbClr val="404040"/>
      </a:dk1>
      <a:lt1>
        <a:srgbClr val="FFFFFF"/>
      </a:lt1>
      <a:dk2>
        <a:srgbClr val="DE0000"/>
      </a:dk2>
      <a:lt2>
        <a:srgbClr val="E7E6E6"/>
      </a:lt2>
      <a:accent1>
        <a:srgbClr val="7F7F7F"/>
      </a:accent1>
      <a:accent2>
        <a:srgbClr val="A5A5A5"/>
      </a:accent2>
      <a:accent3>
        <a:srgbClr val="D8D8D8"/>
      </a:accent3>
      <a:accent4>
        <a:srgbClr val="C9C9C9"/>
      </a:accent4>
      <a:accent5>
        <a:srgbClr val="6C6C6C"/>
      </a:accent5>
      <a:accent6>
        <a:srgbClr val="A2A2A2"/>
      </a:accent6>
      <a:hlink>
        <a:srgbClr val="DE0000"/>
      </a:hlink>
      <a:folHlink>
        <a:srgbClr val="954F72"/>
      </a:folHlink>
    </a:clrScheme>
    <a:fontScheme name="Vlastní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DE0000"/>
        </a:solidFill>
        <a:ln>
          <a:noFill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eznam Červená">
      <a:srgbClr val="DE0000"/>
    </a:custClr>
    <a:custClr name="Seznam Šedá 1">
      <a:srgbClr val="ABABAB"/>
    </a:custClr>
    <a:custClr name="Seznam Šedá 2">
      <a:srgbClr val="E0E0E0"/>
    </a:custClr>
    <a:custClr name="Seznam Šedá 3">
      <a:srgbClr val="F2F2F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Seznam Červená">
      <a:srgbClr val="DE0000"/>
    </a:custClr>
    <a:custClr name="Seznam Šedá 1">
      <a:srgbClr val="ABABAB"/>
    </a:custClr>
    <a:custClr name="Seznam Šedá 2">
      <a:srgbClr val="E0E0E0"/>
    </a:custClr>
    <a:custClr name="Seznam Šedá 3">
      <a:srgbClr val="F2F2F2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9985</TotalTime>
  <Words>571</Words>
  <Application>Microsoft Office PowerPoint</Application>
  <PresentationFormat>Širokoúhlá obrazovka</PresentationFormat>
  <Paragraphs>146</Paragraphs>
  <Slides>14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Podíl mobilní návštěvnosti</vt:lpstr>
      <vt:lpstr>Podíl mobilní návštěvnosti</vt:lpstr>
      <vt:lpstr>Poměr počtu startů aplikace s daným připojením – srpen 2018</vt:lpstr>
      <vt:lpstr>Datový tarif</vt:lpstr>
      <vt:lpstr>Data data data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Gregus, David</dc:creator>
  <cp:lastModifiedBy>Martin Drtina</cp:lastModifiedBy>
  <cp:revision>641</cp:revision>
  <dcterms:created xsi:type="dcterms:W3CDTF">2017-08-10T07:52:57Z</dcterms:created>
  <dcterms:modified xsi:type="dcterms:W3CDTF">2018-09-21T07:32:30Z</dcterms:modified>
</cp:coreProperties>
</file>