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7175" cy="51450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15175" cy="400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4278312" y="0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 txBox="1">
            <a:spLocks noGrp="1"/>
          </p:cNvSpPr>
          <p:nvPr>
            <p:ph type="sldNum" idx="3"/>
          </p:nvPr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c.cz/pril01/SalonSmid.do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:notes"/>
          <p:cNvSpPr txBox="1"/>
          <p:nvPr/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30" name="Google Shape;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" name="Google Shape;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:notes"/>
          <p:cNvSpPr txBox="1"/>
          <p:nvPr/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sp>
        <p:nvSpPr>
          <p:cNvPr id="127" name="Google Shape;1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8" name="Google Shape;12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Měšťák 720t shlédnutí stránek, Engelová 522t, Veleba 448t, Koukalová 391t, Landa 376t, další videa nad 250t: Kazma, Stropnický, Pohlreich, Mareš - mix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8f40b785_0_24:notes"/>
          <p:cNvSpPr txBox="1"/>
          <p:nvPr/>
        </p:nvSpPr>
        <p:spPr>
          <a:xfrm>
            <a:off x="4278312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  <p:sp>
        <p:nvSpPr>
          <p:cNvPr id="134" name="Google Shape;134;g338f40b78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g338f40b78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Zhruba třetina sledovanosti se odehrává na mobilech - a bezesporu dramaticky roste i sledovanost nejen na wifi. K tomu navíc ještě sledovanost na Apple TV - PARADOX, jsme čím dál víc na nejmenších obrazovkách, ale vracíme se i na ty velké - aplikace DVTV byla nejstahovanější aplikaci na české Apple TV (+ 02, T-Mobile TV apod.)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1edd997d0_0_20:notes"/>
          <p:cNvSpPr txBox="1"/>
          <p:nvPr/>
        </p:nvSpPr>
        <p:spPr>
          <a:xfrm>
            <a:off x="4278312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  <p:sp>
        <p:nvSpPr>
          <p:cNvPr id="142" name="Google Shape;142;g41edd997d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3" name="Google Shape;143;g41edd997d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Chybí nám v tuto chvíli dedikovaný datový tok, musíme bastlit…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8f40b785_0_16:notes"/>
          <p:cNvSpPr txBox="1"/>
          <p:nvPr/>
        </p:nvSpPr>
        <p:spPr>
          <a:xfrm>
            <a:off x="4278312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  <p:sp>
        <p:nvSpPr>
          <p:cNvPr id="149" name="Google Shape;149;g338f40b78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0" name="Google Shape;150;g338f40b78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Chybí nám v tuto chvíli dedikovaný datový tok, musíme bastlit…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8f40b785_0_8:notes"/>
          <p:cNvSpPr txBox="1"/>
          <p:nvPr/>
        </p:nvSpPr>
        <p:spPr>
          <a:xfrm>
            <a:off x="4278312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  <p:sp>
        <p:nvSpPr>
          <p:cNvPr id="157" name="Google Shape;157;g338f40b78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8" name="Google Shape;158;g338f40b78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Chybí nám v tuto chvíli dedikovaný datový tok, musíme bastlit…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8f40b785_0_1:notes"/>
          <p:cNvSpPr txBox="1"/>
          <p:nvPr/>
        </p:nvSpPr>
        <p:spPr>
          <a:xfrm>
            <a:off x="4278312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  <p:sp>
        <p:nvSpPr>
          <p:cNvPr id="165" name="Google Shape;165;g338f40b78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6" name="Google Shape;166;g338f40b78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Chybí nám v tuto chvíli dedikovaný datový tok, musíme bastlit…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2:notes"/>
          <p:cNvSpPr txBox="1"/>
          <p:nvPr/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/>
          </a:p>
        </p:txBody>
      </p:sp>
      <p:sp>
        <p:nvSpPr>
          <p:cNvPr id="173" name="Google Shape;17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4" name="Google Shape;17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Závěrečná znělka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4:notes"/>
          <p:cNvSpPr txBox="1"/>
          <p:nvPr/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/>
          </a:p>
        </p:txBody>
      </p:sp>
      <p:sp>
        <p:nvSpPr>
          <p:cNvPr id="181" name="Google Shape;18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2" name="Google Shape;18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:notes"/>
          <p:cNvSpPr txBox="1"/>
          <p:nvPr/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sp>
        <p:nvSpPr>
          <p:cNvPr id="37" name="Google Shape;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8" name="Google Shape;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Úvodní znělka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:notes"/>
          <p:cNvSpPr txBox="1"/>
          <p:nvPr/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  <p:sp>
        <p:nvSpPr>
          <p:cNvPr id="48" name="Google Shape;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9" name="Google Shape;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:notes"/>
          <p:cNvSpPr txBox="1"/>
          <p:nvPr/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  <p:sp>
        <p:nvSpPr>
          <p:cNvPr id="55" name="Google Shape;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6" name="Google Shape;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Rozhovor pro Salon Práva, 7.8.2014 - v obsáhlejší verzi na </a:t>
            </a:r>
            <a:r>
              <a:rPr lang="en-US" sz="1000" b="0" i="0" u="sng" strike="noStrike" cap="none">
                <a:solidFill>
                  <a:srgbClr val="000000"/>
                </a:solidFill>
                <a:hlinkClick r:id="rId3"/>
              </a:rPr>
              <a:t>www.louc.cz/pril01/Salon</a:t>
            </a:r>
            <a:r>
              <a:rPr lang="en-US" sz="1000" b="1" i="0" u="sng" strike="noStrike" cap="none">
                <a:solidFill>
                  <a:srgbClr val="000000"/>
                </a:solidFill>
                <a:hlinkClick r:id="rId3"/>
              </a:rPr>
              <a:t>Smid.d</a:t>
            </a:r>
            <a:r>
              <a:rPr lang="en-US" sz="1000"/>
              <a:t>oc</a:t>
            </a:r>
            <a:endParaRPr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:notes"/>
          <p:cNvSpPr txBox="1"/>
          <p:nvPr/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  <p:sp>
        <p:nvSpPr>
          <p:cNvPr id="62" name="Google Shape;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3" name="Google Shape;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supernízké náklady, točíme na foťáky, osekali jsme co jsme mohli - a technickou stránku musíme samozřejmě vylepšit, ale princip se osvědčil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1edd997d0_0_40:notes"/>
          <p:cNvSpPr txBox="1"/>
          <p:nvPr/>
        </p:nvSpPr>
        <p:spPr>
          <a:xfrm>
            <a:off x="4278312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  <p:sp>
        <p:nvSpPr>
          <p:cNvPr id="72" name="Google Shape;72;g41edd997d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3" name="Google Shape;73;g41edd997d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supernízké náklady, točíme na foťáky, osekali jsme co jsme mohli - a technickou stránku musíme samozřejmě vylepšit, ale princip se osvědčil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:notes"/>
          <p:cNvSpPr txBox="1"/>
          <p:nvPr/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  <p:sp>
        <p:nvSpPr>
          <p:cNvPr id="89" name="Google Shape;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0" name="Google Shape;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supernízké náklady, točíme na foťáky, osekali jsme co jsme mohli - a technickou stránku musíme samozřejmě vylepšit, ale princip se osvědčil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:notes"/>
          <p:cNvSpPr txBox="1"/>
          <p:nvPr/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sp>
        <p:nvSpPr>
          <p:cNvPr id="111" name="Google Shape;1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čekali jsme, že diváci budou chtít koukat na spoustu krátkých videí, místo toho byla kritika, proč jsme to tak rozsekali - ke zvuku: pilotovali jsme obvykle v pozdním odpoledni, večeru, když už přece jen byl prostor prázdnější, v prvních dnech jsme se chtěli vytáhnout známými jmény a točili i přes den - proto hluk - ale koupili jsme nové mikrofony, naučili se trochu lépe vše ovádlat a dirigiovat a dnes si už prakticky nikdo nestěžuje, snad kromě kameramanů, kterým vadí detailní záběry: ale co jiného chcete vidět na mobilu a tabletu i počítačové obrazovce...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1edd997d0_0_4:notes"/>
          <p:cNvSpPr txBox="1"/>
          <p:nvPr/>
        </p:nvSpPr>
        <p:spPr>
          <a:xfrm>
            <a:off x="4278312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  <p:sp>
        <p:nvSpPr>
          <p:cNvPr id="118" name="Google Shape;118;g41edd997d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9" name="Google Shape;119;g41edd997d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NOVÉ ÚDAJE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104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104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104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104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104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104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"/>
          <p:cNvSpPr/>
          <p:nvPr/>
        </p:nvSpPr>
        <p:spPr>
          <a:xfrm rot="10800000" flipH="1">
            <a:off x="-3176" y="3101976"/>
            <a:ext cx="8461137" cy="712787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686039" y="1300163"/>
            <a:ext cx="7770334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57359" y="1203325"/>
            <a:ext cx="8227693" cy="338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206375"/>
            <a:ext cx="8689816" cy="1165200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359" y="206375"/>
            <a:ext cx="8227656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359" y="1460500"/>
            <a:ext cx="8227656" cy="3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://drive.google.com/file/d/1y3xIBPzl3mvwFVtC4M_nZvrlKwpcjFH5/vie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drive.google.com/file/d/1Fjx1cvhY0DXE6B6H4kP_5Uo5D4z1DoqY/view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/>
        </p:nvSpPr>
        <p:spPr>
          <a:xfrm>
            <a:off x="687387" y="1300163"/>
            <a:ext cx="7772400" cy="168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7200" b="1"/>
              <a:t>DVTV</a:t>
            </a:r>
            <a:endParaRPr/>
          </a:p>
        </p:txBody>
      </p:sp>
      <p:sp>
        <p:nvSpPr>
          <p:cNvPr id="34" name="Google Shape;34;p5"/>
          <p:cNvSpPr txBox="1"/>
          <p:nvPr/>
        </p:nvSpPr>
        <p:spPr>
          <a:xfrm>
            <a:off x="260350" y="3094038"/>
            <a:ext cx="8199437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3000">
                <a:solidFill>
                  <a:srgbClr val="FFFFFF"/>
                </a:solidFill>
              </a:rPr>
              <a:t>Jak děláme seriózní internetovou televizi...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/>
        </p:nvSpPr>
        <p:spPr>
          <a:xfrm>
            <a:off x="458787" y="206375"/>
            <a:ext cx="8229600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4800" b="1">
                <a:solidFill>
                  <a:srgbClr val="FFFFFF"/>
                </a:solidFill>
              </a:rPr>
              <a:t>DVTV - TOP 5 videí</a:t>
            </a:r>
            <a:endParaRPr/>
          </a:p>
        </p:txBody>
      </p:sp>
      <p:sp>
        <p:nvSpPr>
          <p:cNvPr id="131" name="Google Shape;131;p14"/>
          <p:cNvSpPr txBox="1"/>
          <p:nvPr/>
        </p:nvSpPr>
        <p:spPr>
          <a:xfrm>
            <a:off x="458787" y="1460500"/>
            <a:ext cx="8229600" cy="346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1. </a:t>
            </a:r>
            <a:r>
              <a:rPr lang="en-US" sz="2400">
                <a:solidFill>
                  <a:srgbClr val="1C1C1C"/>
                </a:solidFill>
              </a:rPr>
              <a:t>Měšťák: Pitný režim je jen byznys, lidé jsou na něm závislí, mohou mít otok mozku nebo zemřít</a:t>
            </a:r>
            <a:endParaRPr sz="2400">
              <a:solidFill>
                <a:srgbClr val="1C1C1C"/>
              </a:solidFill>
            </a:endParaRPr>
          </a:p>
          <a:p>
            <a:r>
              <a:rPr lang="en-US" sz="2400">
                <a:solidFill>
                  <a:srgbClr val="1C1C1C"/>
                </a:solidFill>
              </a:rPr>
              <a:t>2. Češka s 9 kg heroinu? Není obětní beránek, věděla, že pašuje drogy, gang ji asi udal, říká Engelová</a:t>
            </a:r>
            <a:endParaRPr sz="2400">
              <a:solidFill>
                <a:srgbClr val="1C1C1C"/>
              </a:solidFill>
            </a:endParaRPr>
          </a:p>
          <a:p>
            <a:r>
              <a:rPr lang="en-US" sz="2400">
                <a:solidFill>
                  <a:srgbClr val="1C1C1C"/>
                </a:solidFill>
              </a:rPr>
              <a:t>3. Senátor Veleba odešel Veselovskému ze studia. Nedokázal vysvětlit, kdo platí kampaň Zemanovi</a:t>
            </a:r>
            <a:endParaRPr sz="2400">
              <a:solidFill>
                <a:srgbClr val="1C1C1C"/>
              </a:solidFill>
            </a:endParaRPr>
          </a:p>
          <a:p>
            <a:r>
              <a:rPr lang="en-US" sz="2400">
                <a:solidFill>
                  <a:srgbClr val="1C1C1C"/>
                </a:solidFill>
              </a:rPr>
              <a:t>4. Koukalová: K biatlonu se vrátit nechci.</a:t>
            </a:r>
            <a:endParaRPr sz="2400">
              <a:solidFill>
                <a:srgbClr val="1C1C1C"/>
              </a:solidFill>
            </a:endParaRPr>
          </a:p>
          <a:p>
            <a:r>
              <a:rPr lang="en-US" sz="2400">
                <a:solidFill>
                  <a:srgbClr val="1C1C1C"/>
                </a:solidFill>
              </a:rPr>
              <a:t>5. </a:t>
            </a:r>
            <a:r>
              <a:rPr lang="en-US" sz="2400">
                <a:solidFill>
                  <a:srgbClr val="1C1C1C"/>
                </a:solidFill>
                <a:highlight>
                  <a:srgbClr val="FFFFFF"/>
                </a:highlight>
              </a:rPr>
              <a:t>Landa: Konvička je blbeček, po mně jdou radikální islamisté...</a:t>
            </a:r>
            <a:endParaRPr sz="2400"/>
          </a:p>
          <a:p>
            <a:endParaRPr sz="1800"/>
          </a:p>
          <a:p>
            <a:pPr>
              <a:lnSpc>
                <a:spcPct val="93000"/>
              </a:lnSpc>
            </a:pPr>
            <a:endParaRPr sz="180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/>
          <p:nvPr/>
        </p:nvSpPr>
        <p:spPr>
          <a:xfrm>
            <a:off x="458787" y="206375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4800" b="1">
                <a:solidFill>
                  <a:srgbClr val="FFFFFF"/>
                </a:solidFill>
              </a:rPr>
              <a:t>DVTV - vzhůru na mobily...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458787" y="1460500"/>
            <a:ext cx="82296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3000" b="1"/>
          </a:p>
          <a:p>
            <a:endParaRPr/>
          </a:p>
        </p:txBody>
      </p:sp>
      <p:pic>
        <p:nvPicPr>
          <p:cNvPr id="139" name="Google Shape;13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" y="1859852"/>
            <a:ext cx="9144000" cy="2535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/>
        </p:nvSpPr>
        <p:spPr>
          <a:xfrm>
            <a:off x="458787" y="206375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4800" b="1">
                <a:solidFill>
                  <a:srgbClr val="FFFFFF"/>
                </a:solidFill>
              </a:rPr>
              <a:t>DVTV - další plány...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458787" y="1460500"/>
            <a:ext cx="82296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3000" b="1"/>
          </a:p>
          <a:p>
            <a:r>
              <a:rPr lang="en-US" sz="3000" b="1"/>
              <a:t>Obsah je král - důraz na přípravu a rešerše!</a:t>
            </a:r>
            <a:endParaRPr sz="3000" b="1"/>
          </a:p>
          <a:p>
            <a:r>
              <a:rPr lang="en-US" sz="3000" b="1"/>
              <a:t>Nutnost mít ty správné hosty v pravou chvíli!</a:t>
            </a:r>
            <a:endParaRPr sz="3000" b="1"/>
          </a:p>
          <a:p>
            <a:endParaRPr/>
          </a:p>
          <a:p>
            <a:r>
              <a:rPr lang="en-US" sz="3000"/>
              <a:t>Další platformy i možnosti šíření obsahu - audioverze a podcasty,</a:t>
            </a:r>
            <a:r>
              <a:rPr lang="en-US"/>
              <a:t> </a:t>
            </a:r>
            <a:r>
              <a:rPr lang="en-US" sz="3000"/>
              <a:t>textová verze rozhovorů, ale především LIVE STREAMING!!!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/>
        </p:nvSpPr>
        <p:spPr>
          <a:xfrm>
            <a:off x="458787" y="206375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4800" b="1">
                <a:solidFill>
                  <a:srgbClr val="FFFFFF"/>
                </a:solidFill>
              </a:rPr>
              <a:t>DVTV - další plány...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458787" y="1460500"/>
            <a:ext cx="82296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3000" b="1"/>
          </a:p>
          <a:p>
            <a:endParaRPr/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963" y="1"/>
            <a:ext cx="9189550" cy="532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/>
        </p:nvSpPr>
        <p:spPr>
          <a:xfrm>
            <a:off x="458787" y="206375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4800" b="1">
                <a:solidFill>
                  <a:srgbClr val="FFFFFF"/>
                </a:solidFill>
              </a:rPr>
              <a:t>DVTV - další plány...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458787" y="1460500"/>
            <a:ext cx="82296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3000" b="1"/>
          </a:p>
          <a:p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" y="-395725"/>
            <a:ext cx="9143999" cy="608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458787" y="206375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4800" b="1">
                <a:solidFill>
                  <a:srgbClr val="FFFFFF"/>
                </a:solidFill>
              </a:rPr>
              <a:t>DVTV - další plány...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458787" y="1460500"/>
            <a:ext cx="82296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3000" b="1"/>
          </a:p>
          <a:p>
            <a:endParaRPr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" y="-45550"/>
            <a:ext cx="9143999" cy="5435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-85725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>
            <a:off x="458788" y="206376"/>
            <a:ext cx="8226425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3000"/>
              </a:lnSpc>
            </a:pPr>
            <a:endParaRPr sz="1800">
              <a:solidFill>
                <a:srgbClr val="FFFFFF"/>
              </a:solidFill>
            </a:endParaRPr>
          </a:p>
        </p:txBody>
      </p:sp>
      <p:pic>
        <p:nvPicPr>
          <p:cNvPr id="178" name="Google Shape;178;p20" title="ZNELKA ZAVER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7587" y="858038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/>
        </p:nvSpPr>
        <p:spPr>
          <a:xfrm>
            <a:off x="687387" y="1300163"/>
            <a:ext cx="7772400" cy="168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800" b="1"/>
              <a:t>DVTV</a:t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409575" y="3094038"/>
            <a:ext cx="8048625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FFFFFF"/>
              </a:buClr>
            </a:pPr>
            <a:r>
              <a:rPr lang="en-US" sz="2400" b="1">
                <a:solidFill>
                  <a:srgbClr val="FFFFFF"/>
                </a:solidFill>
              </a:rPr>
              <a:t>...díky za pozornost a rád zodpovím otázky!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458787" y="206375"/>
            <a:ext cx="8229600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3000"/>
              </a:lnSpc>
            </a:pPr>
            <a:endParaRPr sz="1800">
              <a:solidFill>
                <a:srgbClr val="FFFFFF"/>
              </a:solidFill>
            </a:endParaRPr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87488" y="-84137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875" y="792162"/>
            <a:ext cx="10847387" cy="522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537" y="-776287"/>
            <a:ext cx="8928100" cy="66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 title="ZNELKA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7587" y="858038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 title="ZNELKA.mp4">
            <a:hlinkClick r:id="rId5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7587" y="858038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/>
        </p:nvSpPr>
        <p:spPr>
          <a:xfrm>
            <a:off x="458787" y="206375"/>
            <a:ext cx="8229600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4800" b="1">
                <a:solidFill>
                  <a:srgbClr val="FFFFFF"/>
                </a:solidFill>
              </a:rPr>
              <a:t>DVTV - co vám chci říct</a:t>
            </a:r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458787" y="1460500"/>
            <a:ext cx="8229600" cy="346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1312" indent="-341312">
              <a:buSzPts val="2000"/>
              <a:buFont typeface="Arial"/>
              <a:buChar char="•"/>
            </a:pPr>
            <a:r>
              <a:rPr lang="en-US" sz="2000"/>
              <a:t>Seriózní videoobsah jako vabank - alespoň z počátku</a:t>
            </a:r>
            <a:endParaRPr/>
          </a:p>
          <a:p>
            <a:pPr marL="341312" indent="-341312">
              <a:buClr>
                <a:srgbClr val="FFFFFF"/>
              </a:buClr>
            </a:pPr>
            <a:endParaRPr sz="2000"/>
          </a:p>
          <a:p>
            <a:pPr marL="341312" indent="-341312">
              <a:buSzPts val="2000"/>
              <a:buFont typeface="Arial"/>
              <a:buChar char="•"/>
            </a:pPr>
            <a:r>
              <a:rPr lang="en-US" sz="2000"/>
              <a:t>Jak to děláme</a:t>
            </a:r>
            <a:endParaRPr/>
          </a:p>
          <a:p>
            <a:pPr marL="341312" indent="-341312">
              <a:buClr>
                <a:srgbClr val="FFFFFF"/>
              </a:buClr>
            </a:pPr>
            <a:endParaRPr sz="2000"/>
          </a:p>
          <a:p>
            <a:pPr marL="341312" indent="-341312">
              <a:buSzPts val="2000"/>
              <a:buFont typeface="Arial"/>
              <a:buChar char="•"/>
            </a:pPr>
            <a:r>
              <a:rPr lang="en-US" sz="2000"/>
              <a:t>Kolik máme diváků a fanoušků</a:t>
            </a:r>
            <a:endParaRPr/>
          </a:p>
          <a:p>
            <a:pPr marL="341312" indent="-341312">
              <a:buClr>
                <a:srgbClr val="FFFFFF"/>
              </a:buClr>
            </a:pPr>
            <a:endParaRPr sz="2000"/>
          </a:p>
          <a:p>
            <a:pPr marL="341312" indent="-341312">
              <a:buSzPts val="2000"/>
              <a:buFont typeface="Arial"/>
              <a:buChar char="•"/>
            </a:pPr>
            <a:r>
              <a:rPr lang="en-US" sz="2000"/>
              <a:t>Budoucnost DVTV</a:t>
            </a:r>
            <a:endParaRPr/>
          </a:p>
          <a:p>
            <a:pPr marL="341312" indent="-341312">
              <a:buClr>
                <a:srgbClr val="FFFFFF"/>
              </a:buClr>
            </a:pPr>
            <a:endParaRPr sz="2000"/>
          </a:p>
          <a:p>
            <a:pPr marL="341312" indent="-341312">
              <a:buSzPts val="2000"/>
              <a:buFont typeface="Arial"/>
              <a:buChar char="•"/>
            </a:pPr>
            <a:r>
              <a:rPr lang="en-US" sz="2000"/>
              <a:t>Ptejte se, jestli chcete</a:t>
            </a:r>
            <a:endParaRPr/>
          </a:p>
          <a:p>
            <a:pPr marL="341312" indent="-341312">
              <a:buClr>
                <a:srgbClr val="FFFFFF"/>
              </a:buClr>
            </a:pPr>
            <a:endParaRPr/>
          </a:p>
          <a:p>
            <a:pPr marL="341312" indent="-341312">
              <a:buClr>
                <a:srgbClr val="FFFFFF"/>
              </a:buClr>
            </a:pPr>
            <a:endParaRPr/>
          </a:p>
          <a:p>
            <a:pPr marL="341312" indent="-341312">
              <a:buClr>
                <a:srgbClr val="FFFFFF"/>
              </a:buClr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/>
        </p:nvSpPr>
        <p:spPr>
          <a:xfrm>
            <a:off x="458787" y="206375"/>
            <a:ext cx="8229600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4800" b="1">
                <a:solidFill>
                  <a:srgbClr val="FFFFFF"/>
                </a:solidFill>
              </a:rPr>
              <a:t>DVTV - vabank…?</a:t>
            </a:r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458787" y="1460500"/>
            <a:ext cx="8229600" cy="346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50800">
              <a:lnSpc>
                <a:spcPct val="115000"/>
              </a:lnSpc>
            </a:pPr>
            <a:r>
              <a:rPr lang="en-US" sz="2000"/>
              <a:t>Milan Šmíd: </a:t>
            </a:r>
            <a:endParaRPr/>
          </a:p>
          <a:p>
            <a:pPr indent="50800">
              <a:lnSpc>
                <a:spcPct val="115000"/>
              </a:lnSpc>
            </a:pPr>
            <a:r>
              <a:rPr lang="en-US" sz="2000" i="1"/>
              <a:t>“Myslím si, že to neustojí, a pokud se neobjeví [Daniela Drtinová] v nějakém velkém a sledovaném médiu, pak bohužel bude směřovat do zapomnění. Co se týče DVTV na internetu, dokud tento podnik [DVTV] bude vydavatelství [Economia] dlouhodobě financovat, jistá budoucnost by tady byla. Nejde jen o sledovanost, ale také o prestiž a citovanost média. Už jste někde našla nějakou citaci z rozhovorů, které tam dělají?”</a:t>
            </a:r>
            <a:endParaRPr/>
          </a:p>
          <a:p>
            <a:pPr indent="50800">
              <a:buClr>
                <a:srgbClr val="FFFFFF"/>
              </a:buClr>
            </a:pPr>
            <a:endParaRPr/>
          </a:p>
          <a:p>
            <a:pPr indent="50800" algn="r"/>
            <a:r>
              <a:rPr lang="en-US"/>
              <a:t>Zdroj: www.louc.cz/pril01/SalonSmid.doc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458787" y="206375"/>
            <a:ext cx="8229600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4800" b="1">
                <a:solidFill>
                  <a:srgbClr val="FFFFFF"/>
                </a:solidFill>
              </a:rPr>
              <a:t>DVTV - jak to děláme</a:t>
            </a:r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192088" y="1530351"/>
            <a:ext cx="4224337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r>
              <a:rPr lang="en-US" sz="2400"/>
              <a:t>Jednoduchá rovnice:</a:t>
            </a:r>
            <a:endParaRPr/>
          </a:p>
        </p:txBody>
      </p:sp>
      <p:sp>
        <p:nvSpPr>
          <p:cNvPr id="67" name="Google Shape;67;p9"/>
          <p:cNvSpPr txBox="1"/>
          <p:nvPr/>
        </p:nvSpPr>
        <p:spPr>
          <a:xfrm>
            <a:off x="230188" y="2074862"/>
            <a:ext cx="8586787" cy="15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r>
              <a:rPr lang="en-US" sz="2400" b="1"/>
              <a:t>3 moderátoři + 2 editoři + 1 produkční + 2 kameramani + 1 střihač + 1 rešeršista + 1 vedoucí týmu = 3 až 4 rozhovory každý všední den nebo 1 rozhovor na den volna</a:t>
            </a:r>
            <a:endParaRPr/>
          </a:p>
        </p:txBody>
      </p:sp>
      <p:sp>
        <p:nvSpPr>
          <p:cNvPr id="68" name="Google Shape;68;p9"/>
          <p:cNvSpPr txBox="1"/>
          <p:nvPr/>
        </p:nvSpPr>
        <p:spPr>
          <a:xfrm>
            <a:off x="192088" y="3244851"/>
            <a:ext cx="8662987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r>
              <a:rPr lang="en-US" sz="2400"/>
              <a:t>_________________________________________________</a:t>
            </a:r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279400" y="3986213"/>
            <a:ext cx="8485187" cy="9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r>
              <a:rPr lang="en-US" sz="3000"/>
              <a:t>➡ </a:t>
            </a:r>
            <a:r>
              <a:rPr lang="en-US" sz="2400" b="1"/>
              <a:t> 11 lidí </a:t>
            </a:r>
            <a:r>
              <a:rPr lang="en-US" sz="2400"/>
              <a:t>každý den</a:t>
            </a:r>
            <a:r>
              <a:rPr lang="en-US" sz="2400" b="1"/>
              <a:t> 3 až 4 rozhovory/diskuze a cca 45 minut unikátního obsahu</a:t>
            </a:r>
            <a:endParaRPr sz="2400" b="1"/>
          </a:p>
          <a:p>
            <a:endParaRPr sz="2400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/>
        </p:nvSpPr>
        <p:spPr>
          <a:xfrm>
            <a:off x="458787" y="206375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4800" b="1">
                <a:solidFill>
                  <a:srgbClr val="FFFFFF"/>
                </a:solidFill>
              </a:rPr>
              <a:t>DVTV - jak to děláme</a:t>
            </a:r>
            <a:endParaRPr/>
          </a:p>
        </p:txBody>
      </p:sp>
      <p:sp>
        <p:nvSpPr>
          <p:cNvPr id="76" name="Google Shape;76;p10"/>
          <p:cNvSpPr txBox="1"/>
          <p:nvPr/>
        </p:nvSpPr>
        <p:spPr>
          <a:xfrm>
            <a:off x="69062" y="1484125"/>
            <a:ext cx="42243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r>
              <a:rPr lang="en-US" sz="2400"/>
              <a:t>Jednoduchá rovnice:</a:t>
            </a:r>
            <a:endParaRPr/>
          </a:p>
        </p:txBody>
      </p:sp>
      <p:sp>
        <p:nvSpPr>
          <p:cNvPr id="77" name="Google Shape;77;p10"/>
          <p:cNvSpPr txBox="1"/>
          <p:nvPr/>
        </p:nvSpPr>
        <p:spPr>
          <a:xfrm>
            <a:off x="279399" y="3986212"/>
            <a:ext cx="84852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r>
              <a:rPr lang="en-US" sz="3000"/>
              <a:t>➡ </a:t>
            </a:r>
            <a:r>
              <a:rPr lang="en-US" sz="2400" b="1"/>
              <a:t>vybavení si dokážeme obstarat v eshopu za zlomek TV investic</a:t>
            </a:r>
            <a:endParaRPr sz="2400" b="1"/>
          </a:p>
          <a:p>
            <a:endParaRPr sz="2400" b="1"/>
          </a:p>
        </p:txBody>
      </p:sp>
      <p:pic>
        <p:nvPicPr>
          <p:cNvPr id="78" name="Google Shape;7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85" y="2042076"/>
            <a:ext cx="1249905" cy="12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1441987" y="2450888"/>
            <a:ext cx="3417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+</a:t>
            </a:r>
            <a:endParaRPr sz="2400"/>
          </a:p>
        </p:txBody>
      </p:sp>
      <p:pic>
        <p:nvPicPr>
          <p:cNvPr id="80" name="Google Shape;8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3697" y="2042075"/>
            <a:ext cx="1625942" cy="124992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/>
          <p:nvPr/>
        </p:nvSpPr>
        <p:spPr>
          <a:xfrm>
            <a:off x="3409637" y="2388638"/>
            <a:ext cx="3417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>
                <a:solidFill>
                  <a:schemeClr val="dk1"/>
                </a:solidFill>
              </a:rPr>
              <a:t>+</a:t>
            </a:r>
            <a:endParaRPr/>
          </a:p>
        </p:txBody>
      </p:sp>
      <p:pic>
        <p:nvPicPr>
          <p:cNvPr id="82" name="Google Shape;82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1336" y="1929899"/>
            <a:ext cx="1973202" cy="131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0637" y="1963464"/>
            <a:ext cx="1002288" cy="12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/>
        </p:nvSpPr>
        <p:spPr>
          <a:xfrm>
            <a:off x="5790637" y="2076487"/>
            <a:ext cx="402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>
                <a:solidFill>
                  <a:schemeClr val="dk1"/>
                </a:solidFill>
              </a:rPr>
              <a:t>+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6714712" y="1361425"/>
            <a:ext cx="341700" cy="24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>
                <a:solidFill>
                  <a:schemeClr val="dk1"/>
                </a:solidFill>
              </a:rPr>
              <a:t>+</a:t>
            </a:r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56412" y="1767091"/>
            <a:ext cx="1973202" cy="1479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/>
        </p:nvSpPr>
        <p:spPr>
          <a:xfrm>
            <a:off x="458787" y="206375"/>
            <a:ext cx="8229600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4800" b="1">
                <a:solidFill>
                  <a:srgbClr val="FFFFFF"/>
                </a:solidFill>
              </a:rPr>
              <a:t>DVTV - jak to děláme</a:t>
            </a:r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363537" y="1522412"/>
            <a:ext cx="8229600" cy="346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/>
              <a:t>										</a:t>
            </a:r>
            <a:endParaRPr/>
          </a:p>
          <a:p>
            <a:pPr>
              <a:buClr>
                <a:srgbClr val="FFFFFF"/>
              </a:buClr>
            </a:pPr>
            <a:endParaRPr/>
          </a:p>
          <a:p>
            <a:pPr>
              <a:buClr>
                <a:srgbClr val="FFFFFF"/>
              </a:buClr>
            </a:pPr>
            <a:endParaRPr/>
          </a:p>
          <a:p>
            <a:pPr>
              <a:buClr>
                <a:srgbClr val="FFFFFF"/>
              </a:buClr>
            </a:pPr>
            <a:endParaRPr/>
          </a:p>
          <a:p>
            <a:pPr>
              <a:buClr>
                <a:srgbClr val="FFFFFF"/>
              </a:buClr>
            </a:pPr>
            <a:endParaRPr/>
          </a:p>
          <a:p>
            <a:pPr>
              <a:buClr>
                <a:srgbClr val="FFFFFF"/>
              </a:buClr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cxnSp>
        <p:nvCxnSpPr>
          <p:cNvPr id="94" name="Google Shape;94;p11"/>
          <p:cNvCxnSpPr/>
          <p:nvPr/>
        </p:nvCxnSpPr>
        <p:spPr>
          <a:xfrm rot="10800000" flipH="1">
            <a:off x="2079624" y="2663925"/>
            <a:ext cx="1852500" cy="507900"/>
          </a:xfrm>
          <a:prstGeom prst="bentConnector3">
            <a:avLst>
              <a:gd name="adj1" fmla="val 10794"/>
            </a:avLst>
          </a:prstGeom>
          <a:noFill/>
          <a:ln w="19075" cap="sq" cmpd="sng">
            <a:solidFill>
              <a:srgbClr val="191919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95" name="Google Shape;95;p11"/>
          <p:cNvSpPr txBox="1"/>
          <p:nvPr/>
        </p:nvSpPr>
        <p:spPr>
          <a:xfrm>
            <a:off x="4089399" y="2398712"/>
            <a:ext cx="1517650" cy="552450"/>
          </a:xfrm>
          <a:prstGeom prst="rect">
            <a:avLst/>
          </a:prstGeom>
          <a:noFill/>
          <a:ln w="38150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ctr"/>
            <a:r>
              <a:rPr lang="en-US" sz="2400" b="1"/>
              <a:t>DVTV.cz</a:t>
            </a:r>
            <a:endParaRPr/>
          </a:p>
        </p:txBody>
      </p:sp>
      <p:cxnSp>
        <p:nvCxnSpPr>
          <p:cNvPr id="96" name="Google Shape;96;p11"/>
          <p:cNvCxnSpPr/>
          <p:nvPr/>
        </p:nvCxnSpPr>
        <p:spPr>
          <a:xfrm>
            <a:off x="1833562" y="3902075"/>
            <a:ext cx="1506600" cy="449400"/>
          </a:xfrm>
          <a:prstGeom prst="bentConnector3">
            <a:avLst>
              <a:gd name="adj1" fmla="val 10800"/>
            </a:avLst>
          </a:prstGeom>
          <a:noFill/>
          <a:ln w="19075" cap="sq" cmpd="sng">
            <a:solidFill>
              <a:srgbClr val="191919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97" name="Google Shape;97;p11"/>
          <p:cNvSpPr txBox="1"/>
          <p:nvPr/>
        </p:nvSpPr>
        <p:spPr>
          <a:xfrm>
            <a:off x="3665537" y="3843338"/>
            <a:ext cx="2482850" cy="1220787"/>
          </a:xfrm>
          <a:prstGeom prst="rect">
            <a:avLst/>
          </a:prstGeom>
          <a:noFill/>
          <a:ln w="38150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ctr"/>
            <a:r>
              <a:rPr lang="en-US" sz="1800" b="1"/>
              <a:t>ECONOMIA a.s.</a:t>
            </a:r>
            <a:endParaRPr/>
          </a:p>
          <a:p>
            <a:pPr algn="ctr"/>
            <a:r>
              <a:rPr lang="en-US" sz="1800" b="1"/>
              <a:t>Aktuálně.cz</a:t>
            </a:r>
            <a:endParaRPr/>
          </a:p>
          <a:p>
            <a:pPr algn="ctr"/>
            <a:r>
              <a:rPr lang="en-US" sz="1800" b="1"/>
              <a:t>Centrum.cz</a:t>
            </a:r>
            <a:endParaRPr/>
          </a:p>
          <a:p>
            <a:pPr algn="ctr"/>
            <a:r>
              <a:rPr lang="en-US" sz="1800"/>
              <a:t>další...</a:t>
            </a:r>
            <a:endParaRPr/>
          </a:p>
        </p:txBody>
      </p:sp>
      <p:sp>
        <p:nvSpPr>
          <p:cNvPr id="98" name="Google Shape;98;p11"/>
          <p:cNvSpPr txBox="1"/>
          <p:nvPr/>
        </p:nvSpPr>
        <p:spPr>
          <a:xfrm rot="-1320000">
            <a:off x="2755900" y="3240087"/>
            <a:ext cx="1425575" cy="519112"/>
          </a:xfrm>
          <a:prstGeom prst="rect">
            <a:avLst/>
          </a:prstGeom>
          <a:noFill/>
          <a:ln w="38150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ctr"/>
            <a:r>
              <a:rPr lang="en-US" b="1"/>
              <a:t>Videoobsah na klíč</a:t>
            </a:r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6778625" y="1501775"/>
            <a:ext cx="2058987" cy="455612"/>
          </a:xfrm>
          <a:prstGeom prst="rect">
            <a:avLst/>
          </a:prstGeom>
          <a:noFill/>
          <a:ln w="38150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ctr"/>
            <a:r>
              <a:rPr lang="en-US" sz="1800" b="1"/>
              <a:t>Economia a.s.</a:t>
            </a:r>
            <a:endParaRPr/>
          </a:p>
        </p:txBody>
      </p:sp>
      <p:cxnSp>
        <p:nvCxnSpPr>
          <p:cNvPr id="100" name="Google Shape;100;p11"/>
          <p:cNvCxnSpPr/>
          <p:nvPr/>
        </p:nvCxnSpPr>
        <p:spPr>
          <a:xfrm flipH="1">
            <a:off x="6323099" y="2257425"/>
            <a:ext cx="2173200" cy="2049600"/>
          </a:xfrm>
          <a:prstGeom prst="bentConnector3">
            <a:avLst>
              <a:gd name="adj1" fmla="val 10791"/>
            </a:avLst>
          </a:prstGeom>
          <a:noFill/>
          <a:ln w="19075" cap="sq" cmpd="sng">
            <a:solidFill>
              <a:srgbClr val="191919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1" name="Google Shape;101;p11"/>
          <p:cNvSpPr txBox="1"/>
          <p:nvPr/>
        </p:nvSpPr>
        <p:spPr>
          <a:xfrm rot="-1860175">
            <a:off x="6016194" y="2844776"/>
            <a:ext cx="1655854" cy="558845"/>
          </a:xfrm>
          <a:prstGeom prst="rect">
            <a:avLst/>
          </a:prstGeom>
          <a:noFill/>
          <a:ln w="38150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ctr"/>
            <a:r>
              <a:rPr lang="en-US" b="1"/>
              <a:t>Monetizace - videoreklama</a:t>
            </a:r>
            <a:endParaRPr/>
          </a:p>
        </p:txBody>
      </p:sp>
      <p:sp>
        <p:nvSpPr>
          <p:cNvPr id="102" name="Google Shape;102;p11"/>
          <p:cNvSpPr txBox="1"/>
          <p:nvPr/>
        </p:nvSpPr>
        <p:spPr>
          <a:xfrm>
            <a:off x="273050" y="1536700"/>
            <a:ext cx="2979737" cy="455612"/>
          </a:xfrm>
          <a:prstGeom prst="rect">
            <a:avLst/>
          </a:prstGeom>
          <a:noFill/>
          <a:ln w="38150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ctr"/>
            <a:r>
              <a:rPr lang="en-US" sz="1800" b="1"/>
              <a:t>ONLINE PARTNERS s.r.o.</a:t>
            </a:r>
            <a:endParaRPr/>
          </a:p>
        </p:txBody>
      </p:sp>
      <p:sp>
        <p:nvSpPr>
          <p:cNvPr id="103" name="Google Shape;103;p11"/>
          <p:cNvSpPr txBox="1"/>
          <p:nvPr/>
        </p:nvSpPr>
        <p:spPr>
          <a:xfrm>
            <a:off x="136524" y="3271837"/>
            <a:ext cx="2514600" cy="455612"/>
          </a:xfrm>
          <a:prstGeom prst="rect">
            <a:avLst/>
          </a:prstGeom>
          <a:noFill/>
          <a:ln w="38150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r>
              <a:rPr lang="en-US" sz="2400"/>
              <a:t>PROJEKT DVTV</a:t>
            </a:r>
            <a:endParaRPr/>
          </a:p>
        </p:txBody>
      </p:sp>
      <p:cxnSp>
        <p:nvCxnSpPr>
          <p:cNvPr id="104" name="Google Shape;104;p11"/>
          <p:cNvCxnSpPr/>
          <p:nvPr/>
        </p:nvCxnSpPr>
        <p:spPr>
          <a:xfrm rot="10800000">
            <a:off x="3403237" y="1997875"/>
            <a:ext cx="3232800" cy="10500"/>
          </a:xfrm>
          <a:prstGeom prst="bentConnector3">
            <a:avLst>
              <a:gd name="adj1" fmla="val 50000"/>
            </a:avLst>
          </a:prstGeom>
          <a:noFill/>
          <a:ln w="19075" cap="sq" cmpd="sng">
            <a:solidFill>
              <a:srgbClr val="191919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5" name="Google Shape;105;p11"/>
          <p:cNvSpPr txBox="1"/>
          <p:nvPr/>
        </p:nvSpPr>
        <p:spPr>
          <a:xfrm>
            <a:off x="3552025" y="1555812"/>
            <a:ext cx="2927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ctr"/>
            <a:r>
              <a:rPr lang="en-US" sz="1200" i="1"/>
              <a:t>synergie, plánování, náklady atd.</a:t>
            </a:r>
            <a:endParaRPr/>
          </a:p>
        </p:txBody>
      </p:sp>
      <p:cxnSp>
        <p:nvCxnSpPr>
          <p:cNvPr id="106" name="Google Shape;106;p11"/>
          <p:cNvCxnSpPr/>
          <p:nvPr/>
        </p:nvCxnSpPr>
        <p:spPr>
          <a:xfrm flipH="1">
            <a:off x="5788149" y="2078037"/>
            <a:ext cx="1177800" cy="615900"/>
          </a:xfrm>
          <a:prstGeom prst="bentConnector3">
            <a:avLst>
              <a:gd name="adj1" fmla="val 10801"/>
            </a:avLst>
          </a:prstGeom>
          <a:noFill/>
          <a:ln w="19075" cap="sq" cmpd="sng">
            <a:solidFill>
              <a:srgbClr val="191919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07" name="Google Shape;107;p11"/>
          <p:cNvCxnSpPr/>
          <p:nvPr/>
        </p:nvCxnSpPr>
        <p:spPr>
          <a:xfrm>
            <a:off x="3384662" y="1515325"/>
            <a:ext cx="3219300" cy="3900"/>
          </a:xfrm>
          <a:prstGeom prst="bentConnector3">
            <a:avLst>
              <a:gd name="adj1" fmla="val 50000"/>
            </a:avLst>
          </a:prstGeom>
          <a:noFill/>
          <a:ln w="19075" cap="sq" cmpd="sng">
            <a:solidFill>
              <a:srgbClr val="191919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08" name="Google Shape;108;p11"/>
          <p:cNvCxnSpPr/>
          <p:nvPr/>
        </p:nvCxnSpPr>
        <p:spPr>
          <a:xfrm rot="5400000">
            <a:off x="934312" y="2594837"/>
            <a:ext cx="952500" cy="7800"/>
          </a:xfrm>
          <a:prstGeom prst="bentConnector2">
            <a:avLst/>
          </a:prstGeom>
          <a:noFill/>
          <a:ln w="19075" cap="sq" cmpd="sng">
            <a:solidFill>
              <a:srgbClr val="191919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/>
        </p:nvSpPr>
        <p:spPr>
          <a:xfrm>
            <a:off x="458787" y="206375"/>
            <a:ext cx="8229600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4800" b="1">
                <a:solidFill>
                  <a:srgbClr val="FFFFFF"/>
                </a:solidFill>
              </a:rPr>
              <a:t>DVTV - co nás překvapilo</a:t>
            </a:r>
            <a:endParaRPr/>
          </a:p>
        </p:txBody>
      </p:sp>
      <p:sp>
        <p:nvSpPr>
          <p:cNvPr id="115" name="Google Shape;115;p12"/>
          <p:cNvSpPr txBox="1"/>
          <p:nvPr/>
        </p:nvSpPr>
        <p:spPr>
          <a:xfrm>
            <a:off x="458787" y="1460500"/>
            <a:ext cx="8229600" cy="346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1312" indent="-341312">
              <a:buSzPts val="2000"/>
              <a:buFont typeface="Arial"/>
              <a:buChar char="•"/>
            </a:pPr>
            <a:r>
              <a:rPr lang="en-US" sz="2000"/>
              <a:t>Kritika rozkouskovaných videí po startu DVTV</a:t>
            </a:r>
            <a:r>
              <a:rPr lang="en-US"/>
              <a:t> + </a:t>
            </a:r>
            <a:r>
              <a:rPr lang="en-US" sz="2000"/>
              <a:t>zvuk v tovární hale</a:t>
            </a:r>
            <a:endParaRPr/>
          </a:p>
          <a:p>
            <a:pPr marL="341312" indent="-341312">
              <a:buClr>
                <a:srgbClr val="FFFFFF"/>
              </a:buClr>
            </a:pPr>
            <a:endParaRPr sz="2000"/>
          </a:p>
          <a:p>
            <a:pPr marL="341312" indent="-341312">
              <a:buSzPts val="2000"/>
              <a:buFont typeface="Arial"/>
              <a:buChar char="•"/>
            </a:pPr>
            <a:r>
              <a:rPr lang="en-US" sz="2000"/>
              <a:t>35% diváků zhlédne rozhovor/debatu do konce </a:t>
            </a:r>
            <a:endParaRPr/>
          </a:p>
          <a:p>
            <a:pPr marL="341312" indent="-341312">
              <a:buClr>
                <a:srgbClr val="FFFFFF"/>
              </a:buClr>
            </a:pPr>
            <a:endParaRPr sz="2000"/>
          </a:p>
          <a:p>
            <a:pPr marL="341312" indent="-341312">
              <a:buSzPts val="2000"/>
              <a:buFont typeface="Arial"/>
              <a:buChar char="•"/>
            </a:pPr>
            <a:r>
              <a:rPr lang="en-US" sz="2000"/>
              <a:t>Detaily a technická kvalita vadí už jen kameramanům/nejen našim:-)/</a:t>
            </a:r>
            <a:endParaRPr/>
          </a:p>
          <a:p>
            <a:pPr marL="341312" indent="-341312">
              <a:buClr>
                <a:srgbClr val="FFFFFF"/>
              </a:buClr>
            </a:pPr>
            <a:endParaRPr sz="2000"/>
          </a:p>
          <a:p>
            <a:pPr marL="341312" indent="-341312">
              <a:buSzPts val="2000"/>
              <a:buFont typeface="Arial"/>
              <a:buChar char="•"/>
            </a:pPr>
            <a:r>
              <a:rPr lang="en-US" sz="2000" b="1"/>
              <a:t>Obrovská odezva diváků a fanoušků přes sociální sítě + crowdfunding!!!</a:t>
            </a:r>
            <a:endParaRPr sz="2000" b="1"/>
          </a:p>
          <a:p>
            <a:endParaRPr sz="2000"/>
          </a:p>
          <a:p>
            <a:endParaRPr sz="2000"/>
          </a:p>
          <a:p>
            <a:endParaRPr sz="2000"/>
          </a:p>
          <a:p>
            <a:pPr>
              <a:lnSpc>
                <a:spcPct val="93000"/>
              </a:lnSpc>
            </a:pPr>
            <a:endParaRPr sz="200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/>
        </p:nvSpPr>
        <p:spPr>
          <a:xfrm>
            <a:off x="458787" y="206375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4000" b="1">
                <a:solidFill>
                  <a:srgbClr val="FFFFFF"/>
                </a:solidFill>
              </a:rPr>
              <a:t>DVTV</a:t>
            </a:r>
            <a:r>
              <a:rPr lang="en-US" sz="3000" b="1">
                <a:solidFill>
                  <a:srgbClr val="FFFFFF"/>
                </a:solidFill>
              </a:rPr>
              <a:t> - kolik máme reálných uživatelů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458787" y="1460500"/>
            <a:ext cx="82296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pic>
        <p:nvPicPr>
          <p:cNvPr id="123" name="Google Shape;12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" y="2026642"/>
            <a:ext cx="9144000" cy="195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 txBox="1"/>
          <p:nvPr/>
        </p:nvSpPr>
        <p:spPr>
          <a:xfrm>
            <a:off x="1682762" y="4411675"/>
            <a:ext cx="64989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en-US"/>
              <a:t>ZDROJ: GOOGLE ANALYTICS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Vlastní</PresentationFormat>
  <Paragraphs>111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POI_THEME_TEMPLATE_DESIGN</vt:lpstr>
      <vt:lpstr>POI_THEME_TEMPLATE_DESIGN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Adéla Konopková</cp:lastModifiedBy>
  <cp:revision>1</cp:revision>
  <dcterms:modified xsi:type="dcterms:W3CDTF">2018-09-19T08:43:00Z</dcterms:modified>
</cp:coreProperties>
</file>