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sldIdLst>
    <p:sldId id="256" r:id="rId2"/>
    <p:sldId id="295" r:id="rId3"/>
    <p:sldId id="290" r:id="rId4"/>
    <p:sldId id="292" r:id="rId5"/>
    <p:sldId id="281" r:id="rId6"/>
    <p:sldId id="288" r:id="rId7"/>
    <p:sldId id="289" r:id="rId8"/>
    <p:sldId id="294" r:id="rId9"/>
    <p:sldId id="300" r:id="rId10"/>
    <p:sldId id="302" r:id="rId11"/>
    <p:sldId id="301" r:id="rId12"/>
    <p:sldId id="303" r:id="rId13"/>
    <p:sldId id="305" r:id="rId14"/>
    <p:sldId id="270" r:id="rId15"/>
    <p:sldId id="304" r:id="rId16"/>
    <p:sldId id="314" r:id="rId17"/>
    <p:sldId id="306" r:id="rId18"/>
    <p:sldId id="307" r:id="rId19"/>
    <p:sldId id="308" r:id="rId20"/>
    <p:sldId id="310" r:id="rId21"/>
    <p:sldId id="312" r:id="rId22"/>
    <p:sldId id="313" r:id="rId23"/>
    <p:sldId id="285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3FDCB-D4F8-403B-BB74-BD6859924EF2}" v="1" dt="2018-09-19T18:30:36.234"/>
    <p1510:client id="{073C2F35-7417-4680-8A5B-2D3FC405FCA8}" v="87" dt="2018-09-19T20:31:39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16T21:23:14.62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16T21:23:14.62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16T21:23:14.627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16T21:23:14.627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16T21:23:14.627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EB5F2-8C11-4BF6-904E-8666C966A5B0}" type="datetimeFigureOut">
              <a:rPr lang="cs-CZ"/>
              <a:t>19. 9. 2018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3D4BC-7BF7-4361-ACBF-E52592BDE1F4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5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Svět</a:t>
            </a:r>
            <a:r>
              <a:rPr lang="en-US"/>
              <a:t> se </a:t>
            </a:r>
            <a:r>
              <a:rPr lang="en-US" err="1"/>
              <a:t>mění</a:t>
            </a:r>
            <a:r>
              <a:rPr lang="en-US"/>
              <a:t> a je </a:t>
            </a:r>
            <a:r>
              <a:rPr lang="en-US" err="1"/>
              <a:t>potřeba</a:t>
            </a:r>
            <a:r>
              <a:rPr lang="en-US"/>
              <a:t> </a:t>
            </a:r>
            <a:r>
              <a:rPr lang="en-US" err="1"/>
              <a:t>nové</a:t>
            </a:r>
            <a:r>
              <a:rPr lang="en-US"/>
              <a:t> </a:t>
            </a:r>
            <a:r>
              <a:rPr lang="en-US" err="1"/>
              <a:t>výzvy</a:t>
            </a:r>
            <a:r>
              <a:rPr lang="en-US"/>
              <a:t> a </a:t>
            </a:r>
            <a:r>
              <a:rPr lang="en-US" err="1"/>
              <a:t>technologie</a:t>
            </a:r>
            <a:r>
              <a:rPr lang="en-US"/>
              <a:t> </a:t>
            </a:r>
            <a:r>
              <a:rPr lang="en-US" err="1"/>
              <a:t>přijímat</a:t>
            </a:r>
            <a:r>
              <a:rPr lang="en-US"/>
              <a:t>, </a:t>
            </a:r>
            <a:r>
              <a:rPr lang="en-US" err="1"/>
              <a:t>než</a:t>
            </a:r>
            <a:r>
              <a:rPr lang="en-US"/>
              <a:t> je </a:t>
            </a:r>
            <a:r>
              <a:rPr lang="en-US" err="1"/>
              <a:t>zatracovat</a:t>
            </a:r>
            <a:r>
              <a:rPr lang="en-US"/>
              <a:t> a </a:t>
            </a:r>
            <a:r>
              <a:rPr lang="en-US" err="1"/>
              <a:t>nastavovat</a:t>
            </a:r>
            <a:r>
              <a:rPr lang="en-US"/>
              <a:t> </a:t>
            </a:r>
            <a:r>
              <a:rPr lang="en-US" err="1"/>
              <a:t>nesmyslné</a:t>
            </a:r>
            <a:r>
              <a:rPr lang="en-US"/>
              <a:t> </a:t>
            </a:r>
            <a:r>
              <a:rPr lang="en-US" err="1"/>
              <a:t>regulace</a:t>
            </a:r>
            <a:endParaRPr lang="cs-CZ" err="1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059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Zde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můžete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vidět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ukázku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mezi</a:t>
            </a:r>
            <a:r>
              <a:rPr lang="en-US">
                <a:cs typeface="Calibri"/>
              </a:rPr>
              <a:t> 3DoF a 6DoF. 3DoF </a:t>
            </a:r>
            <a:r>
              <a:rPr lang="en-US" err="1">
                <a:cs typeface="Calibri"/>
              </a:rPr>
              <a:t>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můžeme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představit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jako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klasickou</a:t>
            </a:r>
            <a:r>
              <a:rPr lang="en-US">
                <a:cs typeface="Calibri"/>
              </a:rPr>
              <a:t> 360 </a:t>
            </a:r>
            <a:r>
              <a:rPr lang="en-US" err="1">
                <a:cs typeface="Calibri"/>
              </a:rPr>
              <a:t>kameru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kde</a:t>
            </a:r>
            <a:r>
              <a:rPr lang="en-US">
                <a:cs typeface="Calibri"/>
              </a:rPr>
              <a:t> mate </a:t>
            </a:r>
            <a:r>
              <a:rPr lang="en-US" err="1">
                <a:cs typeface="Calibri"/>
              </a:rPr>
              <a:t>moznost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divat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nahoru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dolu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doprava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doleva</a:t>
            </a:r>
            <a:r>
              <a:rPr lang="en-US">
                <a:cs typeface="Calibri"/>
              </a:rPr>
              <a:t>, ale vase </a:t>
            </a:r>
            <a:r>
              <a:rPr lang="en-US" err="1">
                <a:cs typeface="Calibri"/>
              </a:rPr>
              <a:t>telo</a:t>
            </a:r>
            <a:r>
              <a:rPr lang="en-US">
                <a:cs typeface="Calibri"/>
              </a:rPr>
              <a:t> je </a:t>
            </a:r>
            <a:r>
              <a:rPr lang="en-US" err="1">
                <a:cs typeface="Calibri"/>
              </a:rPr>
              <a:t>pevne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ukotveno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pohyb</a:t>
            </a:r>
            <a:r>
              <a:rPr lang="en-US">
                <a:cs typeface="Calibri"/>
              </a:rPr>
              <a:t> je </a:t>
            </a:r>
            <a:r>
              <a:rPr lang="en-US" err="1">
                <a:cs typeface="Calibri"/>
              </a:rPr>
              <a:t>soucasti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videa</a:t>
            </a:r>
            <a:r>
              <a:rPr lang="en-US">
                <a:cs typeface="Calibri"/>
              </a:rPr>
              <a:t>. </a:t>
            </a:r>
          </a:p>
          <a:p>
            <a:r>
              <a:rPr lang="en-US">
                <a:cs typeface="Calibri"/>
              </a:rPr>
              <a:t>6DoF </a:t>
            </a:r>
            <a:r>
              <a:rPr lang="en-US" err="1">
                <a:cs typeface="Calibri"/>
              </a:rPr>
              <a:t>uz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umoznuje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volny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pohyb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Predstavte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jakobyste</a:t>
            </a:r>
            <a:r>
              <a:rPr lang="en-US">
                <a:cs typeface="Calibri"/>
              </a:rPr>
              <a:t> v 360 video </a:t>
            </a:r>
            <a:r>
              <a:rPr lang="en-US" err="1">
                <a:cs typeface="Calibri"/>
              </a:rPr>
              <a:t>najednou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mohli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jit</a:t>
            </a:r>
            <a:r>
              <a:rPr lang="en-US">
                <a:cs typeface="Calibri"/>
              </a:rPr>
              <a:t> o 2,3 </a:t>
            </a:r>
            <a:r>
              <a:rPr lang="en-US" err="1">
                <a:cs typeface="Calibri"/>
              </a:rPr>
              <a:t>metry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vlevo</a:t>
            </a:r>
            <a:r>
              <a:rPr lang="en-US">
                <a:cs typeface="Calibri"/>
              </a:rPr>
              <a:t> ci </a:t>
            </a:r>
            <a:r>
              <a:rPr lang="en-US" err="1">
                <a:cs typeface="Calibri"/>
              </a:rPr>
              <a:t>vpravo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koukat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objekty</a:t>
            </a:r>
            <a:r>
              <a:rPr lang="en-US">
                <a:cs typeface="Calibri"/>
              </a:rPr>
              <a:t> z </a:t>
            </a:r>
            <a:r>
              <a:rPr lang="en-US" err="1">
                <a:cs typeface="Calibri"/>
              </a:rPr>
              <a:t>uplne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jineho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uhlu</a:t>
            </a:r>
            <a:r>
              <a:rPr lang="en-US">
                <a:cs typeface="Calibri"/>
              </a:rPr>
              <a:t>. Na </a:t>
            </a:r>
            <a:r>
              <a:rPr lang="en-US" err="1">
                <a:cs typeface="Calibri"/>
              </a:rPr>
              <a:t>dalsim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slidu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budete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jeste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tento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rozdil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ukazany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958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Takze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jak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vidite</a:t>
            </a:r>
            <a:r>
              <a:rPr lang="en-US">
                <a:cs typeface="Calibri"/>
              </a:rPr>
              <a:t>, 3DoF – </a:t>
            </a:r>
            <a:r>
              <a:rPr lang="en-US" err="1">
                <a:cs typeface="Calibri"/>
              </a:rPr>
              <a:t>pouze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pozorujete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vytvoreny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scenar</a:t>
            </a:r>
            <a:r>
              <a:rPr lang="en-US">
                <a:cs typeface="Calibri"/>
              </a:rPr>
              <a:t>, ci </a:t>
            </a:r>
            <a:r>
              <a:rPr lang="en-US" err="1">
                <a:cs typeface="Calibri"/>
              </a:rPr>
              <a:t>probeh</a:t>
            </a:r>
            <a:r>
              <a:rPr lang="en-US">
                <a:cs typeface="Calibri"/>
              </a:rPr>
              <a:t> ale u 6DoF </a:t>
            </a:r>
            <a:r>
              <a:rPr lang="en-US" err="1">
                <a:cs typeface="Calibri"/>
              </a:rPr>
              <a:t>jste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jiz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soucast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pribeho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dokonce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muzete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dany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pribeh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reagovat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menit</a:t>
            </a:r>
            <a:r>
              <a:rPr lang="en-US">
                <a:cs typeface="Calibri"/>
              </a:rPr>
              <a:t> ho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379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Zde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můžeme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vidět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narocnost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prenos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odezvu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Dle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poslednich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technologii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fungujici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platforme</a:t>
            </a:r>
            <a:r>
              <a:rPr lang="en-US">
                <a:cs typeface="Calibri"/>
              </a:rPr>
              <a:t> 6DoF </a:t>
            </a:r>
            <a:r>
              <a:rPr lang="en-US" err="1">
                <a:cs typeface="Calibri"/>
              </a:rPr>
              <a:t>můzeme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videt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dve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moznost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fungovani</a:t>
            </a:r>
            <a:r>
              <a:rPr lang="en-US">
                <a:cs typeface="Calibri"/>
              </a:rPr>
              <a:t>. Bud </a:t>
            </a:r>
            <a:r>
              <a:rPr lang="en-US" err="1">
                <a:cs typeface="Calibri"/>
              </a:rPr>
              <a:t>dosahneme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odezvy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mezi</a:t>
            </a:r>
            <a:r>
              <a:rPr lang="en-US">
                <a:cs typeface="Calibri"/>
              </a:rPr>
              <a:t> 1ms </a:t>
            </a:r>
            <a:r>
              <a:rPr lang="en-US" err="1">
                <a:cs typeface="Calibri"/>
              </a:rPr>
              <a:t>az</a:t>
            </a:r>
            <a:r>
              <a:rPr lang="en-US">
                <a:cs typeface="Calibri"/>
              </a:rPr>
              <a:t> 5ms a </a:t>
            </a:r>
            <a:r>
              <a:rPr lang="en-US" err="1">
                <a:cs typeface="Calibri"/>
              </a:rPr>
              <a:t>tim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padem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budeme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datovou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narocnost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od</a:t>
            </a:r>
            <a:r>
              <a:rPr lang="en-US">
                <a:cs typeface="Calibri"/>
              </a:rPr>
              <a:t> 100Mbit po 200Mbit a </a:t>
            </a:r>
            <a:r>
              <a:rPr lang="en-US" err="1">
                <a:cs typeface="Calibri"/>
              </a:rPr>
              <a:t>nebo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odezvou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dostaneme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mezi</a:t>
            </a:r>
            <a:r>
              <a:rPr lang="en-US">
                <a:cs typeface="Calibri"/>
              </a:rPr>
              <a:t> 5ms </a:t>
            </a:r>
            <a:r>
              <a:rPr lang="en-US" err="1">
                <a:cs typeface="Calibri"/>
              </a:rPr>
              <a:t>az</a:t>
            </a:r>
            <a:r>
              <a:rPr lang="en-US">
                <a:cs typeface="Calibri"/>
              </a:rPr>
              <a:t> 20ms a </a:t>
            </a:r>
            <a:r>
              <a:rPr lang="en-US" err="1">
                <a:cs typeface="Calibri"/>
              </a:rPr>
              <a:t>tím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pádem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bude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datova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narocnost</a:t>
            </a:r>
            <a:r>
              <a:rPr lang="en-US">
                <a:cs typeface="Calibri"/>
              </a:rPr>
              <a:t> 400Mbit </a:t>
            </a:r>
            <a:r>
              <a:rPr lang="en-US" err="1">
                <a:cs typeface="Calibri"/>
              </a:rPr>
              <a:t>az</a:t>
            </a:r>
            <a:r>
              <a:rPr lang="en-US">
                <a:cs typeface="Calibri"/>
              </a:rPr>
              <a:t> 600Mbit. </a:t>
            </a:r>
            <a:r>
              <a:rPr lang="en-US" err="1">
                <a:cs typeface="Calibri"/>
              </a:rPr>
              <a:t>Tady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vidime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ukazku</a:t>
            </a:r>
            <a:r>
              <a:rPr lang="en-US">
                <a:cs typeface="Calibri"/>
              </a:rPr>
              <a:t> z </a:t>
            </a:r>
            <a:r>
              <a:rPr lang="en-US" err="1">
                <a:cs typeface="Calibri"/>
              </a:rPr>
              <a:t>jedné</a:t>
            </a:r>
            <a:r>
              <a:rPr lang="en-US">
                <a:cs typeface="Calibri"/>
              </a:rPr>
              <a:t> z </a:t>
            </a:r>
            <a:r>
              <a:rPr lang="en-US" err="1">
                <a:cs typeface="Calibri"/>
              </a:rPr>
              <a:t>moznosti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teto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technologie</a:t>
            </a:r>
            <a:r>
              <a:rPr lang="en-US">
                <a:cs typeface="Calibri"/>
              </a:rPr>
              <a:t> a to </a:t>
            </a:r>
            <a:r>
              <a:rPr lang="en-US" err="1">
                <a:cs typeface="Calibri"/>
              </a:rPr>
              <a:t>volny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pohyb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fotbalovem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zapasu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kde</a:t>
            </a:r>
            <a:r>
              <a:rPr lang="en-US">
                <a:cs typeface="Calibri"/>
              </a:rPr>
              <a:t> ma </a:t>
            </a:r>
            <a:r>
              <a:rPr lang="en-US" err="1">
                <a:cs typeface="Calibri"/>
              </a:rPr>
              <a:t>uzivatel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pocit</a:t>
            </a:r>
            <a:r>
              <a:rPr lang="en-US">
                <a:cs typeface="Calibri"/>
              </a:rPr>
              <a:t>, ze se </a:t>
            </a:r>
            <a:r>
              <a:rPr lang="en-US" err="1">
                <a:cs typeface="Calibri"/>
              </a:rPr>
              <a:t>ohybuje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mezi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hraci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Jedine</a:t>
            </a:r>
            <a:r>
              <a:rPr lang="en-US">
                <a:cs typeface="Calibri"/>
              </a:rPr>
              <a:t> co </a:t>
            </a:r>
            <a:r>
              <a:rPr lang="en-US" err="1">
                <a:cs typeface="Calibri"/>
              </a:rPr>
              <a:t>chybi</a:t>
            </a:r>
            <a:r>
              <a:rPr lang="en-US">
                <a:cs typeface="Calibri"/>
              </a:rPr>
              <a:t> je </a:t>
            </a:r>
            <a:r>
              <a:rPr lang="en-US" err="1">
                <a:cs typeface="Calibri"/>
              </a:rPr>
              <a:t>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opravdu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sahnout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mic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091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AR/VR v </a:t>
            </a:r>
            <a:r>
              <a:rPr lang="en-US" err="1">
                <a:cs typeface="Calibri"/>
              </a:rPr>
              <a:t>prumyslu</a:t>
            </a:r>
            <a:r>
              <a:rPr lang="en-US">
                <a:cs typeface="Calibri"/>
              </a:rPr>
              <a:t> je </a:t>
            </a:r>
            <a:r>
              <a:rPr lang="en-US" err="1">
                <a:cs typeface="Calibri"/>
              </a:rPr>
              <a:t>kapitola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sama</a:t>
            </a:r>
            <a:r>
              <a:rPr lang="en-US">
                <a:cs typeface="Calibri"/>
              </a:rPr>
              <a:t> pro </a:t>
            </a:r>
            <a:r>
              <a:rPr lang="en-US" err="1">
                <a:cs typeface="Calibri"/>
              </a:rPr>
              <a:t>sebe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Tyto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technlogie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mozna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uplne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zmeni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nektere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obory</a:t>
            </a:r>
            <a:r>
              <a:rPr lang="en-US">
                <a:cs typeface="Calibri"/>
              </a:rPr>
              <a:t>. At </a:t>
            </a:r>
            <a:r>
              <a:rPr lang="en-US" err="1">
                <a:cs typeface="Calibri"/>
              </a:rPr>
              <a:t>uz</a:t>
            </a:r>
            <a:r>
              <a:rPr lang="en-US">
                <a:cs typeface="Calibri"/>
              </a:rPr>
              <a:t> je to automotive </a:t>
            </a:r>
            <a:r>
              <a:rPr lang="en-US" err="1">
                <a:cs typeface="Calibri"/>
              </a:rPr>
              <a:t>nebo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jiz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pripravovane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veci</a:t>
            </a:r>
            <a:r>
              <a:rPr lang="en-US">
                <a:cs typeface="Calibri"/>
              </a:rPr>
              <a:t> v </a:t>
            </a:r>
            <a:r>
              <a:rPr lang="en-US" err="1">
                <a:cs typeface="Calibri"/>
              </a:rPr>
              <a:t>hornictvi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82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i="0" u="none">
                <a:latin typeface="Myriad Pro" panose="020B0503030403020204" pitchFamily="34" charset="0"/>
                <a:cs typeface="Calibri"/>
              </a:rPr>
              <a:t>Mezinárodní telekomunikační unie (ITU) definuje </a:t>
            </a:r>
            <a:r>
              <a:rPr lang="cs-CZ" b="1" i="0" u="none">
                <a:latin typeface="Myriad Pro" panose="020B0503030403020204" pitchFamily="34" charset="0"/>
                <a:cs typeface="Calibri"/>
              </a:rPr>
              <a:t>"</a:t>
            </a:r>
            <a:r>
              <a:rPr lang="cs-CZ" b="1" i="0" u="none" err="1">
                <a:latin typeface="Myriad Pro" panose="020B0503030403020204" pitchFamily="34" charset="0"/>
                <a:cs typeface="Calibri"/>
              </a:rPr>
              <a:t>Tactile</a:t>
            </a:r>
            <a:r>
              <a:rPr lang="cs-CZ" b="1" i="0" u="none">
                <a:latin typeface="Myriad Pro" panose="020B0503030403020204" pitchFamily="34" charset="0"/>
                <a:cs typeface="Calibri"/>
              </a:rPr>
              <a:t> Internet"</a:t>
            </a:r>
            <a:r>
              <a:rPr lang="cs-CZ" i="0" u="none">
                <a:latin typeface="Myriad Pro" panose="020B0503030403020204" pitchFamily="34" charset="0"/>
                <a:cs typeface="Calibri"/>
              </a:rPr>
              <a:t> jako internetovou síť, která kombinuje velmi nízkou odezvu s extrémně vysokou dostupností, spolehlivostí a bezpečností. </a:t>
            </a:r>
            <a:r>
              <a:rPr lang="cs-CZ">
                <a:latin typeface="Myriad Pro" panose="020B0503030403020204" pitchFamily="34" charset="0"/>
                <a:cs typeface="Calibri"/>
              </a:rPr>
              <a:t>Možnost ovládaní strojů a velkých vozidel na dálku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i="0" u="none">
              <a:latin typeface="Myriad Pro" panose="020B0503030403020204" pitchFamily="34" charset="0"/>
              <a:cs typeface="Calibri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371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Tento</a:t>
            </a:r>
            <a:r>
              <a:rPr lang="en-US">
                <a:cs typeface="Calibri"/>
              </a:rPr>
              <a:t> slide </a:t>
            </a:r>
            <a:r>
              <a:rPr lang="en-US" err="1">
                <a:cs typeface="Calibri"/>
              </a:rPr>
              <a:t>ukazuje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jak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rychlého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vývoje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jsme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momentálně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součástí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Pokemon</a:t>
            </a:r>
            <a:r>
              <a:rPr lang="en-US">
                <a:cs typeface="Calibri"/>
              </a:rPr>
              <a:t> GO </a:t>
            </a:r>
            <a:r>
              <a:rPr lang="en-US" err="1">
                <a:cs typeface="Calibri"/>
              </a:rPr>
              <a:t>jako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hra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která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využívá</a:t>
            </a:r>
            <a:r>
              <a:rPr lang="en-US">
                <a:cs typeface="Calibri"/>
              </a:rPr>
              <a:t> AR </a:t>
            </a:r>
            <a:r>
              <a:rPr lang="en-US" err="1">
                <a:cs typeface="Calibri"/>
              </a:rPr>
              <a:t>technologie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stačilo</a:t>
            </a:r>
            <a:r>
              <a:rPr lang="en-US">
                <a:cs typeface="Calibri"/>
              </a:rPr>
              <a:t> k </a:t>
            </a:r>
            <a:r>
              <a:rPr lang="en-US" err="1">
                <a:cs typeface="Calibri"/>
              </a:rPr>
              <a:t>rozšíření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mezi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miliony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uživatelů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pár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dnů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14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Průmysl</a:t>
            </a:r>
            <a:r>
              <a:rPr lang="en-US">
                <a:cs typeface="Calibri"/>
              </a:rPr>
              <a:t> 1.0 = </a:t>
            </a:r>
            <a:r>
              <a:rPr lang="en-US" err="1">
                <a:cs typeface="Calibri"/>
              </a:rPr>
              <a:t>klasická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průmyslová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revoluce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parní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stroj</a:t>
            </a:r>
          </a:p>
          <a:p>
            <a:r>
              <a:rPr lang="en-US" err="1">
                <a:cs typeface="Calibri"/>
              </a:rPr>
              <a:t>Průmysl</a:t>
            </a:r>
            <a:r>
              <a:rPr lang="en-US">
                <a:cs typeface="Calibri"/>
              </a:rPr>
              <a:t> 2.0 = </a:t>
            </a:r>
            <a:r>
              <a:rPr lang="en-US" err="1">
                <a:cs typeface="Calibri"/>
              </a:rPr>
              <a:t>masová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produkce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linky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využití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elektrické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energie</a:t>
            </a:r>
          </a:p>
          <a:p>
            <a:r>
              <a:rPr lang="en-US" err="1">
                <a:cs typeface="Calibri"/>
              </a:rPr>
              <a:t>Průmysl</a:t>
            </a:r>
            <a:r>
              <a:rPr lang="en-US">
                <a:cs typeface="Calibri"/>
              </a:rPr>
              <a:t> 3.0 = </a:t>
            </a:r>
            <a:r>
              <a:rPr lang="en-US" err="1">
                <a:cs typeface="Calibri"/>
              </a:rPr>
              <a:t>automatizace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vužívání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počítačů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elektroniky</a:t>
            </a:r>
          </a:p>
          <a:p>
            <a:r>
              <a:rPr lang="en-US" err="1">
                <a:cs typeface="Calibri"/>
              </a:rPr>
              <a:t>Průmysl</a:t>
            </a:r>
            <a:r>
              <a:rPr lang="en-US">
                <a:cs typeface="Calibri"/>
              </a:rPr>
              <a:t> 4.0 = Internet </a:t>
            </a:r>
            <a:r>
              <a:rPr lang="en-US" err="1">
                <a:cs typeface="Calibri"/>
              </a:rPr>
              <a:t>věcí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telekomunikační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sítě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kybernetika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20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Telekomunikační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sítě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budou</a:t>
            </a:r>
            <a:r>
              <a:rPr lang="en-US">
                <a:cs typeface="Calibri"/>
              </a:rPr>
              <a:t> v </a:t>
            </a:r>
            <a:r>
              <a:rPr lang="en-US" err="1">
                <a:cs typeface="Calibri"/>
              </a:rPr>
              <a:t>budoucnu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stejně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důležité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nepotradatelná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zalšžitost</a:t>
            </a:r>
            <a:r>
              <a:rPr lang="en-US">
                <a:cs typeface="Calibri"/>
              </a:rPr>
              <a:t> pro </a:t>
            </a:r>
            <a:r>
              <a:rPr lang="en-US" err="1">
                <a:cs typeface="Calibri"/>
              </a:rPr>
              <a:t>společnost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jako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jsou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dneska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sítě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energetické</a:t>
            </a:r>
            <a:r>
              <a:rPr lang="en-US">
                <a:cs typeface="Calibri"/>
              </a:rPr>
              <a:t>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Bez </a:t>
            </a:r>
            <a:r>
              <a:rPr lang="en-US" err="1">
                <a:cs typeface="Calibri"/>
              </a:rPr>
              <a:t>telekomunikací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prakticky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nebude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možné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fungovat</a:t>
            </a:r>
            <a:r>
              <a:rPr lang="en-US">
                <a:cs typeface="Calibri"/>
              </a:rPr>
              <a:t> v </a:t>
            </a:r>
            <a:r>
              <a:rPr lang="en-US" err="1">
                <a:cs typeface="Calibri"/>
              </a:rPr>
              <a:t>moderní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společnosti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061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Trocha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histo</a:t>
            </a:r>
            <a:r>
              <a:rPr lang="cs-CZ" err="1">
                <a:cs typeface="Calibri"/>
              </a:rPr>
              <a:t>rie</a:t>
            </a:r>
            <a:r>
              <a:rPr lang="cs-CZ">
                <a:cs typeface="Calibri"/>
              </a:rPr>
              <a:t>… První generaci už si většina z nás vůbec nepamatuje. Začalo to takovým tím telefonem s kufříkem, který měl několik kilo. Na druhou generaci si snad všichni pamatujeme, protože kdo tehdy neměl telefon od NOKIE, jakoby nebyl. </a:t>
            </a:r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059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Třetí generace už je generací prvních chytrých telefonů a čtvrtou generaci známe určitě všichni, protože ta je používaná teď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853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 svět pomalu, ale jistě začíná vstupovat do páté mobilní generace. Ta se bude vyznačovat velkým datovým tokem a velmi nízkou odezvou. Ano, v dnešní době si říkáte, k čemu takové datové toky? Však se stávajícím připojením si můžu vystačit naprosto na všechny služby a ještě v té nejlepší kvalitě. Já vám na dalším slajdu zkusím ukázat, jaká je náročnost na technologie, se kterými pracuji já a naše asociace.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064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 </a:t>
            </a:r>
            <a:r>
              <a:rPr lang="en-US" err="1">
                <a:cs typeface="Calibri"/>
              </a:rPr>
              <a:t>tomto</a:t>
            </a:r>
            <a:r>
              <a:rPr lang="en-US">
                <a:cs typeface="Calibri"/>
              </a:rPr>
              <a:t> slide </a:t>
            </a:r>
            <a:r>
              <a:rPr lang="en-US" err="1">
                <a:cs typeface="Calibri"/>
              </a:rPr>
              <a:t>můžeme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vidět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využití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pro </a:t>
            </a:r>
            <a:r>
              <a:rPr lang="en-US" err="1">
                <a:cs typeface="Calibri"/>
              </a:rPr>
              <a:t>jednotlivé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technologie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Určitě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jste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setkali</a:t>
            </a:r>
            <a:r>
              <a:rPr lang="en-US">
                <a:cs typeface="Calibri"/>
              </a:rPr>
              <a:t> s </a:t>
            </a:r>
            <a:r>
              <a:rPr lang="en-US" err="1">
                <a:cs typeface="Calibri"/>
              </a:rPr>
              <a:t>názorem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že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třeba</a:t>
            </a:r>
            <a:r>
              <a:rPr lang="en-US">
                <a:cs typeface="Calibri"/>
              </a:rPr>
              <a:t> 50 Mbit je </a:t>
            </a:r>
            <a:r>
              <a:rPr lang="en-US" err="1">
                <a:cs typeface="Calibri"/>
              </a:rPr>
              <a:t>dostatečná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rychlost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všechno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že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vlastně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není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třeba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mít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cokoliv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rychlejšího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Jak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můžete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vidět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není</a:t>
            </a:r>
            <a:r>
              <a:rPr lang="en-US">
                <a:cs typeface="Calibri"/>
              </a:rPr>
              <a:t> to </a:t>
            </a:r>
            <a:r>
              <a:rPr lang="en-US" err="1">
                <a:cs typeface="Calibri"/>
              </a:rPr>
              <a:t>tak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úplně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pravda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Ano</a:t>
            </a:r>
            <a:r>
              <a:rPr lang="en-US">
                <a:cs typeface="Calibri"/>
              </a:rPr>
              <a:t>, pro </a:t>
            </a:r>
            <a:r>
              <a:rPr lang="en-US" err="1">
                <a:cs typeface="Calibri"/>
              </a:rPr>
              <a:t>jednoduché</a:t>
            </a:r>
            <a:r>
              <a:rPr lang="en-US">
                <a:cs typeface="Calibri"/>
              </a:rPr>
              <a:t> 3D </a:t>
            </a:r>
            <a:r>
              <a:rPr lang="en-US" err="1">
                <a:cs typeface="Calibri"/>
              </a:rPr>
              <a:t>modely</a:t>
            </a:r>
            <a:r>
              <a:rPr lang="en-US">
                <a:cs typeface="Calibri"/>
              </a:rPr>
              <a:t>, 360 video je </a:t>
            </a:r>
            <a:r>
              <a:rPr lang="en-US" err="1">
                <a:cs typeface="Calibri"/>
              </a:rPr>
              <a:t>tato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rychlost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opravdu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dostačující</a:t>
            </a:r>
            <a:r>
              <a:rPr lang="en-US">
                <a:cs typeface="Calibri"/>
              </a:rPr>
              <a:t>, ale </a:t>
            </a:r>
            <a:r>
              <a:rPr lang="en-US" err="1">
                <a:cs typeface="Calibri"/>
              </a:rPr>
              <a:t>pokud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podíváme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high end </a:t>
            </a:r>
            <a:r>
              <a:rPr lang="en-US" err="1">
                <a:cs typeface="Calibri"/>
              </a:rPr>
              <a:t>technologie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dostaneme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úplně</a:t>
            </a:r>
            <a:r>
              <a:rPr lang="en-US">
                <a:cs typeface="Calibri"/>
              </a:rPr>
              <a:t> k </a:t>
            </a:r>
            <a:r>
              <a:rPr lang="en-US" err="1">
                <a:cs typeface="Calibri"/>
              </a:rPr>
              <a:t>jíným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číslům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Pokud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jedná</a:t>
            </a:r>
            <a:r>
              <a:rPr lang="en-US">
                <a:cs typeface="Calibri"/>
              </a:rPr>
              <a:t> o </a:t>
            </a:r>
            <a:r>
              <a:rPr lang="en-US" err="1">
                <a:cs typeface="Calibri"/>
              </a:rPr>
              <a:t>technologii</a:t>
            </a:r>
            <a:r>
              <a:rPr lang="en-US">
                <a:cs typeface="Calibri"/>
              </a:rPr>
              <a:t> 6DoF </a:t>
            </a:r>
            <a:r>
              <a:rPr lang="en-US" err="1">
                <a:cs typeface="Calibri"/>
              </a:rPr>
              <a:t>nebo</a:t>
            </a:r>
            <a:r>
              <a:rPr lang="en-US">
                <a:cs typeface="Calibri"/>
              </a:rPr>
              <a:t> Point Cloud, </a:t>
            </a:r>
            <a:r>
              <a:rPr lang="en-US" err="1">
                <a:cs typeface="Calibri"/>
              </a:rPr>
              <a:t>tok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začíná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200Mbit a </a:t>
            </a:r>
            <a:r>
              <a:rPr lang="en-US" err="1">
                <a:cs typeface="Calibri"/>
              </a:rPr>
              <a:t>pohybuje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až</a:t>
            </a:r>
            <a:r>
              <a:rPr lang="en-US">
                <a:cs typeface="Calibri"/>
              </a:rPr>
              <a:t> do </a:t>
            </a:r>
            <a:r>
              <a:rPr lang="en-US" err="1">
                <a:cs typeface="Calibri"/>
              </a:rPr>
              <a:t>astronomické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rychlosti</a:t>
            </a:r>
            <a:r>
              <a:rPr lang="en-US">
                <a:cs typeface="Calibri"/>
              </a:rPr>
              <a:t> 5Gbit za </a:t>
            </a:r>
            <a:r>
              <a:rPr lang="en-US" err="1">
                <a:cs typeface="Calibri"/>
              </a:rPr>
              <a:t>vteřinu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577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Tento</a:t>
            </a:r>
            <a:r>
              <a:rPr lang="en-US">
                <a:cs typeface="Calibri"/>
              </a:rPr>
              <a:t> slide </a:t>
            </a:r>
            <a:r>
              <a:rPr lang="en-US" err="1">
                <a:cs typeface="Calibri"/>
              </a:rPr>
              <a:t>nám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ukazuje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proč</a:t>
            </a:r>
            <a:r>
              <a:rPr lang="en-US">
                <a:cs typeface="Calibri"/>
              </a:rPr>
              <a:t> se bez 5G </a:t>
            </a:r>
            <a:r>
              <a:rPr lang="en-US" err="1">
                <a:cs typeface="Calibri"/>
              </a:rPr>
              <a:t>technologie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vzdáleném</a:t>
            </a:r>
            <a:r>
              <a:rPr lang="en-US">
                <a:cs typeface="Calibri"/>
              </a:rPr>
              <a:t> VR </a:t>
            </a:r>
            <a:r>
              <a:rPr lang="en-US" err="1">
                <a:cs typeface="Calibri"/>
              </a:rPr>
              <a:t>nehneme</a:t>
            </a:r>
            <a:r>
              <a:rPr lang="en-US">
                <a:cs typeface="Calibri"/>
              </a:rPr>
              <a:t>. Co se </a:t>
            </a:r>
            <a:r>
              <a:rPr lang="en-US" err="1">
                <a:cs typeface="Calibri"/>
              </a:rPr>
              <a:t>týká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komunikace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mezi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servery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pohybujeme</a:t>
            </a:r>
            <a:r>
              <a:rPr lang="en-US">
                <a:cs typeface="Calibri"/>
              </a:rPr>
              <a:t> se u </a:t>
            </a:r>
            <a:r>
              <a:rPr lang="en-US" err="1">
                <a:cs typeface="Calibri"/>
              </a:rPr>
              <a:t>standartní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odezvy</a:t>
            </a:r>
            <a:r>
              <a:rPr lang="en-US">
                <a:cs typeface="Calibri"/>
              </a:rPr>
              <a:t> 20ms, 50ms </a:t>
            </a:r>
            <a:r>
              <a:rPr lang="en-US" err="1">
                <a:cs typeface="Calibri"/>
              </a:rPr>
              <a:t>atd</a:t>
            </a:r>
            <a:r>
              <a:rPr lang="en-US">
                <a:cs typeface="Calibri"/>
              </a:rPr>
              <a:t>. Ale </a:t>
            </a:r>
            <a:r>
              <a:rPr lang="en-US" err="1">
                <a:cs typeface="Calibri"/>
              </a:rPr>
              <a:t>pokud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podíváme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komunikaci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mezi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zákldaovou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stanící</a:t>
            </a:r>
            <a:r>
              <a:rPr lang="en-US">
                <a:cs typeface="Calibri"/>
              </a:rPr>
              <a:t> a VR </a:t>
            </a:r>
            <a:r>
              <a:rPr lang="en-US" err="1">
                <a:cs typeface="Calibri"/>
              </a:rPr>
              <a:t>brýly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odezva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musí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bezpodmínečně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pohybovat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mezi</a:t>
            </a:r>
            <a:r>
              <a:rPr lang="en-US">
                <a:cs typeface="Calibri"/>
              </a:rPr>
              <a:t> 1ms a 2ms, </a:t>
            </a:r>
            <a:r>
              <a:rPr lang="en-US" err="1">
                <a:cs typeface="Calibri"/>
              </a:rPr>
              <a:t>což</a:t>
            </a:r>
            <a:r>
              <a:rPr lang="en-US">
                <a:cs typeface="Calibri"/>
              </a:rPr>
              <a:t> je </a:t>
            </a:r>
            <a:r>
              <a:rPr lang="en-US" err="1">
                <a:cs typeface="Calibri"/>
              </a:rPr>
              <a:t>při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stavajících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technologii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naprosto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vyloučené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D4BC-7BF7-4361-ACBF-E52592BDE1F4}" type="slidenum">
              <a:rPr lang="cs-CZ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79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185F17B-44DF-4879-A011-BAC031EE71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D10597E6-E528-4B19-B8E2-E500238D9F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1">
            <a:extLst>
              <a:ext uri="{FF2B5EF4-FFF2-40B4-BE49-F238E27FC236}">
                <a16:creationId xmlns:a16="http://schemas.microsoft.com/office/drawing/2014/main" id="{B3680EEF-C107-4B57-85BA-E6B364CA6F1D}"/>
              </a:ext>
            </a:extLst>
          </p:cNvPr>
          <p:cNvSpPr>
            <a:spLocks noGrp="1"/>
          </p:cNvSpPr>
          <p:nvPr/>
        </p:nvSpPr>
        <p:spPr>
          <a:xfrm>
            <a:off x="459502" y="4644924"/>
            <a:ext cx="11139854" cy="1727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cs-CZ">
              <a:cs typeface="Calibri Ligh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72" y="79476"/>
            <a:ext cx="9701514" cy="4473373"/>
          </a:xfrm>
          <a:prstGeom prst="rect">
            <a:avLst/>
          </a:prstGeom>
        </p:spPr>
      </p:pic>
      <p:pic>
        <p:nvPicPr>
          <p:cNvPr id="11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84C7A808-293C-488C-B657-4205A8781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2" y="-2721"/>
            <a:ext cx="1771650" cy="6858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BFA300C-8CAD-4E60-8053-091B18E9A9B4}"/>
              </a:ext>
            </a:extLst>
          </p:cNvPr>
          <p:cNvSpPr txBox="1"/>
          <p:nvPr/>
        </p:nvSpPr>
        <p:spPr>
          <a:xfrm>
            <a:off x="459502" y="5850294"/>
            <a:ext cx="1127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>
                <a:solidFill>
                  <a:schemeClr val="bg1"/>
                </a:solidFill>
                <a:latin typeface="Myriad Pro" panose="020B0503030403020204" pitchFamily="34" charset="0"/>
                <a:cs typeface="Calibri"/>
              </a:rPr>
              <a:t>Martin Kotek, </a:t>
            </a:r>
            <a:r>
              <a:rPr lang="cs-CZ" sz="2800">
                <a:solidFill>
                  <a:schemeClr val="bg1"/>
                </a:solidFill>
                <a:latin typeface="Myriad Pro" panose="020B0503030403020204" pitchFamily="34" charset="0"/>
                <a:cs typeface="Calibri"/>
              </a:rPr>
              <a:t>Asociace virtuální a rozšířené reality</a:t>
            </a:r>
            <a:endParaRPr lang="cs-CZ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8">
            <a:extLst>
              <a:ext uri="{FF2B5EF4-FFF2-40B4-BE49-F238E27FC236}">
                <a16:creationId xmlns:a16="http://schemas.microsoft.com/office/drawing/2014/main" id="{77619877-EED3-49A3-A8DF-C72C265A025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09690191-E2ED-4122-952E-CEE20202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055"/>
            <a:ext cx="10515600" cy="1325563"/>
          </a:xfrm>
        </p:spPr>
        <p:txBody>
          <a:bodyPr/>
          <a:lstStyle/>
          <a:p>
            <a:pPr algn="ctr"/>
            <a:r>
              <a:rPr lang="cs-CZ" b="1">
                <a:latin typeface="Myriad Pro" panose="020B0503030403020204" pitchFamily="34" charset="0"/>
              </a:rPr>
              <a:t>5G a AR/VR</a:t>
            </a:r>
          </a:p>
        </p:txBody>
      </p:sp>
      <p:pic>
        <p:nvPicPr>
          <p:cNvPr id="7" name="Zástupný symbol pro obsah 6" descr="Obsah obrázku text, mapa&#10;&#10;Popis vygenerován s vysokou mírou spolehlivosti">
            <a:extLst>
              <a:ext uri="{FF2B5EF4-FFF2-40B4-BE49-F238E27FC236}">
                <a16:creationId xmlns:a16="http://schemas.microsoft.com/office/drawing/2014/main" id="{AB63E3CC-487D-4AA2-B8CE-48E960F65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" y="1740986"/>
            <a:ext cx="7468858" cy="4511432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638EED-F9A2-4691-B3B7-3B36BA4AFB49}"/>
              </a:ext>
            </a:extLst>
          </p:cNvPr>
          <p:cNvSpPr txBox="1"/>
          <p:nvPr/>
        </p:nvSpPr>
        <p:spPr>
          <a:xfrm>
            <a:off x="7481610" y="1576185"/>
            <a:ext cx="4536452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/>
              <a:t>▪ Public cloud to device: </a:t>
            </a:r>
            <a:r>
              <a:rPr lang="en-US" sz="2000"/>
              <a:t>50 </a:t>
            </a:r>
            <a:r>
              <a:rPr lang="en-US" sz="2000" err="1"/>
              <a:t>ms</a:t>
            </a:r>
            <a:r>
              <a:rPr lang="en-US" sz="2000"/>
              <a:t> to 100 </a:t>
            </a:r>
            <a:r>
              <a:rPr lang="en-US" sz="2000" err="1"/>
              <a:t>ms</a:t>
            </a:r>
            <a:endParaRPr lang="cs-CZ" sz="2000"/>
          </a:p>
          <a:p>
            <a:pPr>
              <a:lnSpc>
                <a:spcPct val="200000"/>
              </a:lnSpc>
            </a:pPr>
            <a:r>
              <a:rPr lang="en-US" sz="2000"/>
              <a:t>▪ </a:t>
            </a:r>
            <a:r>
              <a:rPr lang="en-US" sz="2000" b="1"/>
              <a:t>Telco cloud to device: </a:t>
            </a:r>
            <a:r>
              <a:rPr lang="en-US" sz="2000"/>
              <a:t>20 </a:t>
            </a:r>
            <a:r>
              <a:rPr lang="en-US" sz="2000" err="1"/>
              <a:t>ms</a:t>
            </a:r>
            <a:r>
              <a:rPr lang="en-US" sz="2000"/>
              <a:t> to 50 </a:t>
            </a:r>
            <a:r>
              <a:rPr lang="en-US" sz="2000" err="1"/>
              <a:t>ms</a:t>
            </a:r>
            <a:r>
              <a:rPr lang="en-US" sz="2000"/>
              <a:t> </a:t>
            </a:r>
            <a:endParaRPr lang="cs-CZ" sz="2000"/>
          </a:p>
          <a:p>
            <a:pPr>
              <a:lnSpc>
                <a:spcPct val="200000"/>
              </a:lnSpc>
            </a:pPr>
            <a:r>
              <a:rPr lang="en-US" sz="2000"/>
              <a:t>▪ </a:t>
            </a:r>
            <a:r>
              <a:rPr lang="en-US" sz="2000" b="1"/>
              <a:t>Telco edge to device: </a:t>
            </a:r>
            <a:r>
              <a:rPr lang="en-US" sz="2000"/>
              <a:t>1 </a:t>
            </a:r>
            <a:r>
              <a:rPr lang="en-US" sz="2000" err="1"/>
              <a:t>ms</a:t>
            </a:r>
            <a:r>
              <a:rPr lang="en-US" sz="2000"/>
              <a:t> to 2 </a:t>
            </a:r>
            <a:r>
              <a:rPr lang="en-US" sz="2000" err="1"/>
              <a:t>ms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46006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8">
            <a:extLst>
              <a:ext uri="{FF2B5EF4-FFF2-40B4-BE49-F238E27FC236}">
                <a16:creationId xmlns:a16="http://schemas.microsoft.com/office/drawing/2014/main" id="{77619877-EED3-49A3-A8DF-C72C265A025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09690191-E2ED-4122-952E-CEE20202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>
                <a:latin typeface="Myriad Pro" panose="020B0503030403020204" pitchFamily="34" charset="0"/>
              </a:rPr>
              <a:t>6DoF - </a:t>
            </a:r>
            <a:r>
              <a:rPr lang="cs-CZ" b="1" err="1">
                <a:latin typeface="Myriad Pro" panose="020B0503030403020204" pitchFamily="34" charset="0"/>
              </a:rPr>
              <a:t>Six</a:t>
            </a:r>
            <a:r>
              <a:rPr lang="cs-CZ" b="1">
                <a:latin typeface="Myriad Pro" panose="020B0503030403020204" pitchFamily="34" charset="0"/>
              </a:rPr>
              <a:t> </a:t>
            </a:r>
            <a:r>
              <a:rPr lang="cs-CZ" b="1" err="1">
                <a:latin typeface="Myriad Pro" panose="020B0503030403020204" pitchFamily="34" charset="0"/>
              </a:rPr>
              <a:t>degrees</a:t>
            </a:r>
            <a:r>
              <a:rPr lang="cs-CZ" b="1">
                <a:latin typeface="Myriad Pro" panose="020B0503030403020204" pitchFamily="34" charset="0"/>
              </a:rPr>
              <a:t> </a:t>
            </a:r>
            <a:r>
              <a:rPr lang="cs-CZ" b="1" err="1">
                <a:latin typeface="Myriad Pro" panose="020B0503030403020204" pitchFamily="34" charset="0"/>
              </a:rPr>
              <a:t>of</a:t>
            </a:r>
            <a:r>
              <a:rPr lang="cs-CZ" b="1">
                <a:latin typeface="Myriad Pro" panose="020B0503030403020204" pitchFamily="34" charset="0"/>
              </a:rPr>
              <a:t> </a:t>
            </a:r>
            <a:r>
              <a:rPr lang="cs-CZ" b="1" err="1">
                <a:latin typeface="Myriad Pro" panose="020B0503030403020204" pitchFamily="34" charset="0"/>
              </a:rPr>
              <a:t>Freedom</a:t>
            </a:r>
            <a:endParaRPr lang="cs-CZ" b="1">
              <a:latin typeface="Myriad Pro" panose="020B0503030403020204" pitchFamily="34" charset="0"/>
            </a:endParaRPr>
          </a:p>
        </p:txBody>
      </p:sp>
      <p:pic>
        <p:nvPicPr>
          <p:cNvPr id="7" name="Zástupný symbol pro obsah 6" descr="Obsah obrázku obloha, exteriér, voda&#10;&#10;Popis vygenerován s velmi vysokou mírou spolehlivosti">
            <a:extLst>
              <a:ext uri="{FF2B5EF4-FFF2-40B4-BE49-F238E27FC236}">
                <a16:creationId xmlns:a16="http://schemas.microsoft.com/office/drawing/2014/main" id="{0CC21790-D4FA-4074-BC04-BC9861E45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4" y="3236607"/>
            <a:ext cx="5962286" cy="3353786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03D2B32-6A94-4A6E-9333-EB3EC99CED2F}"/>
              </a:ext>
            </a:extLst>
          </p:cNvPr>
          <p:cNvSpPr txBox="1"/>
          <p:nvPr/>
        </p:nvSpPr>
        <p:spPr>
          <a:xfrm>
            <a:off x="260094" y="1504981"/>
            <a:ext cx="613317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>
                <a:latin typeface="Myriad Pro" panose="020B0503030403020204" pitchFamily="34" charset="0"/>
              </a:rPr>
              <a:t>Rozdíl mezi 3DoF a 6DOF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>
                <a:latin typeface="Myriad Pro" panose="020B0503030403020204" pitchFamily="34" charset="0"/>
              </a:rPr>
              <a:t>3DoF</a:t>
            </a:r>
            <a:r>
              <a:rPr lang="cs-CZ">
                <a:latin typeface="Myriad Pro" panose="020B0503030403020204" pitchFamily="34" charset="0"/>
              </a:rPr>
              <a:t> si můžeme představit jako dnešní 360 kamery</a:t>
            </a:r>
            <a:endParaRPr lang="cs-CZ">
              <a:latin typeface="Myriad Pro" panose="020B050303040302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>
                <a:latin typeface="Myriad Pro" panose="020B0503030403020204" pitchFamily="34" charset="0"/>
              </a:rPr>
              <a:t>6DoF</a:t>
            </a:r>
            <a:r>
              <a:rPr lang="cs-CZ">
                <a:latin typeface="Myriad Pro" panose="020B0503030403020204" pitchFamily="34" charset="0"/>
              </a:rPr>
              <a:t> prostor, ve kterém se můžeme svobodně pohybovat</a:t>
            </a:r>
            <a:endParaRPr lang="cs-CZ">
              <a:latin typeface="Myriad Pro" panose="020B0503030403020204" pitchFamily="34" charset="0"/>
              <a:cs typeface="Calibri"/>
            </a:endParaRPr>
          </a:p>
        </p:txBody>
      </p:sp>
      <p:pic>
        <p:nvPicPr>
          <p:cNvPr id="15" name="ezgif.com-gif-to-mp4">
            <a:hlinkClick r:id="" action="ppaction://media"/>
            <a:extLst>
              <a:ext uri="{FF2B5EF4-FFF2-40B4-BE49-F238E27FC236}">
                <a16:creationId xmlns:a16="http://schemas.microsoft.com/office/drawing/2014/main" id="{D894B1CD-39F8-4464-80EF-F34D3E2AE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608" y="1543049"/>
            <a:ext cx="5098326" cy="50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09690191-E2ED-4122-952E-CEE20202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>
                <a:latin typeface="Myriad Pro" panose="020B0503030403020204" pitchFamily="34" charset="0"/>
              </a:rPr>
              <a:t>6DoF - </a:t>
            </a:r>
            <a:r>
              <a:rPr lang="cs-CZ" b="1" err="1">
                <a:latin typeface="Myriad Pro" panose="020B0503030403020204" pitchFamily="34" charset="0"/>
              </a:rPr>
              <a:t>Six</a:t>
            </a:r>
            <a:r>
              <a:rPr lang="cs-CZ" b="1">
                <a:latin typeface="Myriad Pro" panose="020B0503030403020204" pitchFamily="34" charset="0"/>
              </a:rPr>
              <a:t> </a:t>
            </a:r>
            <a:r>
              <a:rPr lang="cs-CZ" b="1" err="1">
                <a:latin typeface="Myriad Pro" panose="020B0503030403020204" pitchFamily="34" charset="0"/>
              </a:rPr>
              <a:t>degrees</a:t>
            </a:r>
            <a:r>
              <a:rPr lang="cs-CZ" b="1">
                <a:latin typeface="Myriad Pro" panose="020B0503030403020204" pitchFamily="34" charset="0"/>
              </a:rPr>
              <a:t> </a:t>
            </a:r>
            <a:r>
              <a:rPr lang="cs-CZ" b="1" err="1">
                <a:latin typeface="Myriad Pro" panose="020B0503030403020204" pitchFamily="34" charset="0"/>
              </a:rPr>
              <a:t>of</a:t>
            </a:r>
            <a:r>
              <a:rPr lang="cs-CZ" b="1">
                <a:latin typeface="Myriad Pro" panose="020B0503030403020204" pitchFamily="34" charset="0"/>
              </a:rPr>
              <a:t> </a:t>
            </a:r>
            <a:r>
              <a:rPr lang="cs-CZ" b="1" err="1">
                <a:latin typeface="Myriad Pro" panose="020B0503030403020204" pitchFamily="34" charset="0"/>
              </a:rPr>
              <a:t>Freedom</a:t>
            </a:r>
            <a:endParaRPr lang="cs-CZ" b="1">
              <a:latin typeface="Myriad Pro" panose="020B0503030403020204" pitchFamily="34" charset="0"/>
            </a:endParaRPr>
          </a:p>
        </p:txBody>
      </p:sp>
      <p:pic>
        <p:nvPicPr>
          <p:cNvPr id="4" name="Obrázek 9" descr="Obsah obrázku interiér, osoba&#10;&#10;Popis vygenerovaný s vysokou mírou spolehlivosti">
            <a:extLst>
              <a:ext uri="{FF2B5EF4-FFF2-40B4-BE49-F238E27FC236}">
                <a16:creationId xmlns:a16="http://schemas.microsoft.com/office/drawing/2014/main" id="{C3122847-DAB0-4D0C-BD35-8AD1E66FC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8874" y="1690688"/>
            <a:ext cx="7040671" cy="3127722"/>
          </a:xfrm>
          <a:prstGeom prst="rect">
            <a:avLst/>
          </a:prstGeom>
        </p:spPr>
      </p:pic>
      <p:pic>
        <p:nvPicPr>
          <p:cNvPr id="11" name="Obrázek 11" descr="Obsah obrázku hračka&#10;&#10;Popis vygenerovaný s vysokou mírou spolehlivosti">
            <a:extLst>
              <a:ext uri="{FF2B5EF4-FFF2-40B4-BE49-F238E27FC236}">
                <a16:creationId xmlns:a16="http://schemas.microsoft.com/office/drawing/2014/main" id="{49533155-9C82-4A8F-B51A-8CC4C4CA1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231" y="3237518"/>
            <a:ext cx="4204569" cy="290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9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09690191-E2ED-4122-952E-CEE20202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>
                <a:latin typeface="Myriad Pro" panose="020B0503030403020204" pitchFamily="34" charset="0"/>
              </a:rPr>
              <a:t>6DoF - </a:t>
            </a:r>
            <a:r>
              <a:rPr lang="cs-CZ" b="1" err="1">
                <a:latin typeface="Myriad Pro" panose="020B0503030403020204" pitchFamily="34" charset="0"/>
              </a:rPr>
              <a:t>Six</a:t>
            </a:r>
            <a:r>
              <a:rPr lang="cs-CZ" b="1">
                <a:latin typeface="Myriad Pro" panose="020B0503030403020204" pitchFamily="34" charset="0"/>
              </a:rPr>
              <a:t> </a:t>
            </a:r>
            <a:r>
              <a:rPr lang="cs-CZ" b="1" err="1">
                <a:latin typeface="Myriad Pro" panose="020B0503030403020204" pitchFamily="34" charset="0"/>
              </a:rPr>
              <a:t>degrees</a:t>
            </a:r>
            <a:r>
              <a:rPr lang="cs-CZ" b="1">
                <a:latin typeface="Myriad Pro" panose="020B0503030403020204" pitchFamily="34" charset="0"/>
              </a:rPr>
              <a:t> </a:t>
            </a:r>
            <a:r>
              <a:rPr lang="cs-CZ" b="1" err="1">
                <a:latin typeface="Myriad Pro" panose="020B0503030403020204" pitchFamily="34" charset="0"/>
              </a:rPr>
              <a:t>of</a:t>
            </a:r>
            <a:r>
              <a:rPr lang="cs-CZ" b="1">
                <a:latin typeface="Myriad Pro" panose="020B0503030403020204" pitchFamily="34" charset="0"/>
              </a:rPr>
              <a:t> </a:t>
            </a:r>
            <a:r>
              <a:rPr lang="cs-CZ" b="1" err="1">
                <a:latin typeface="Myriad Pro" panose="020B0503030403020204" pitchFamily="34" charset="0"/>
              </a:rPr>
              <a:t>Freedom</a:t>
            </a:r>
            <a:endParaRPr lang="cs-CZ" b="1">
              <a:latin typeface="Myriad Pro" panose="020B0503030403020204" pitchFamily="34" charset="0"/>
            </a:endParaRPr>
          </a:p>
        </p:txBody>
      </p:sp>
      <p:pic>
        <p:nvPicPr>
          <p:cNvPr id="5" name="Obrázek 6" descr="Obsah obrázku obloha, osoba, exteriér, tráva&#10;&#10;Popis vygenerovaný s velmi vysokou mírou spolehlivosti">
            <a:extLst>
              <a:ext uri="{FF2B5EF4-FFF2-40B4-BE49-F238E27FC236}">
                <a16:creationId xmlns:a16="http://schemas.microsoft.com/office/drawing/2014/main" id="{DB5B0C16-4670-40F4-800E-CDDDFB819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66921" y="1470721"/>
            <a:ext cx="5691117" cy="529079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5A5736-F764-471D-851D-47E17A02F38C}"/>
              </a:ext>
            </a:extLst>
          </p:cNvPr>
          <p:cNvSpPr txBox="1"/>
          <p:nvPr/>
        </p:nvSpPr>
        <p:spPr>
          <a:xfrm>
            <a:off x="173277" y="1472851"/>
            <a:ext cx="5457172" cy="33733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b="1">
                <a:latin typeface="Myriad Pro" panose="020B0503030403020204" pitchFamily="34" charset="0"/>
              </a:rPr>
              <a:t>Požadavky na</a:t>
            </a:r>
            <a:r>
              <a:rPr lang="cs-CZ" b="1">
                <a:latin typeface="Myriad Pro" panose="020B0503030403020204" pitchFamily="34" charset="0"/>
                <a:cs typeface="Calibri"/>
              </a:rPr>
              <a:t> připojení:</a:t>
            </a:r>
            <a:endParaRPr lang="cs-CZ" b="1">
              <a:latin typeface="Myriad Pro" panose="020B0503030403020204" pitchFamily="34" charset="0"/>
            </a:endParaRPr>
          </a:p>
          <a:p>
            <a:pPr>
              <a:lnSpc>
                <a:spcPct val="150000"/>
              </a:lnSpc>
            </a:pPr>
            <a:endParaRPr lang="cs-CZ">
              <a:latin typeface="Myriad Pro" panose="020B050303040302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cs-CZ" b="1">
                <a:latin typeface="Myriad Pro" panose="020B0503030403020204" pitchFamily="34" charset="0"/>
                <a:cs typeface="Calibri"/>
              </a:rPr>
              <a:t>Kompromis mezi rychlostí a odezvou</a:t>
            </a:r>
          </a:p>
          <a:p>
            <a:pPr>
              <a:lnSpc>
                <a:spcPct val="150000"/>
              </a:lnSpc>
            </a:pPr>
            <a:endParaRPr lang="cs-CZ">
              <a:latin typeface="Myriad Pro" panose="020B050303040302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cs-CZ">
                <a:latin typeface="Myriad Pro" panose="020B0503030403020204" pitchFamily="34" charset="0"/>
                <a:cs typeface="Calibri"/>
              </a:rPr>
              <a:t>1ms –  5ms  – </a:t>
            </a:r>
            <a:r>
              <a:rPr lang="cs-CZ" b="1">
                <a:latin typeface="Myriad Pro" panose="020B0503030403020204" pitchFamily="34" charset="0"/>
                <a:cs typeface="Calibri"/>
              </a:rPr>
              <a:t>100Mbit až 200Mbit</a:t>
            </a:r>
            <a:endParaRPr lang="cs-CZ" b="1">
              <a:latin typeface="Myriad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>
                <a:latin typeface="Myriad Pro" panose="020B0503030403020204" pitchFamily="34" charset="0"/>
                <a:cs typeface="Calibri"/>
              </a:rPr>
              <a:t>5ms – 20ms – </a:t>
            </a:r>
            <a:r>
              <a:rPr lang="cs-CZ" b="1">
                <a:latin typeface="Myriad Pro" panose="020B0503030403020204" pitchFamily="34" charset="0"/>
                <a:cs typeface="Calibri"/>
              </a:rPr>
              <a:t>400Mbit až 600Mbit</a:t>
            </a:r>
          </a:p>
          <a:p>
            <a:pPr algn="ctr">
              <a:lnSpc>
                <a:spcPct val="150000"/>
              </a:lnSpc>
            </a:pPr>
            <a:endParaRPr lang="cs-CZ">
              <a:cs typeface="Calibri"/>
            </a:endParaRPr>
          </a:p>
          <a:p>
            <a:pPr algn="ctr">
              <a:lnSpc>
                <a:spcPct val="150000"/>
              </a:lnSpc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224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307" y="691696"/>
            <a:ext cx="10515600" cy="1325563"/>
          </a:xfrm>
        </p:spPr>
        <p:txBody>
          <a:bodyPr/>
          <a:lstStyle/>
          <a:p>
            <a:r>
              <a:rPr lang="cs-CZ" b="1">
                <a:latin typeface="Myriad Pro" panose="020B0503030403020204" pitchFamily="34" charset="0"/>
              </a:rPr>
              <a:t>Průmysl a AR/VR a 5G</a:t>
            </a:r>
            <a:br>
              <a:rPr lang="cs-CZ"/>
            </a:br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30777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1600200"/>
            <a:ext cx="6908800" cy="3657600"/>
          </a:xfrm>
          <a:prstGeom prst="rect">
            <a:avLst/>
          </a:prstGeom>
        </p:spPr>
      </p:pic>
      <p:pic>
        <p:nvPicPr>
          <p:cNvPr id="3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5E2D1E02-B347-4B09-8C02-FD1E01EEC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0" y="10885"/>
            <a:ext cx="1771650" cy="685800"/>
          </a:xfrm>
          <a:prstGeom prst="rect">
            <a:avLst/>
          </a:prstGeom>
        </p:spPr>
      </p:pic>
      <p:pic>
        <p:nvPicPr>
          <p:cNvPr id="8" name="Obrázek 7" descr="Obsah obrázku osoba, exteriér, země, nákladní auto&#10;&#10;Popis vygenerován s velmi vysokou mírou spolehlivosti">
            <a:extLst>
              <a:ext uri="{FF2B5EF4-FFF2-40B4-BE49-F238E27FC236}">
                <a16:creationId xmlns:a16="http://schemas.microsoft.com/office/drawing/2014/main" id="{27DAD01A-757B-4B2E-9334-E46FFFCBD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6" y="2464805"/>
            <a:ext cx="6230592" cy="41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3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307" y="691696"/>
            <a:ext cx="10515600" cy="1325563"/>
          </a:xfrm>
        </p:spPr>
        <p:txBody>
          <a:bodyPr/>
          <a:lstStyle/>
          <a:p>
            <a:r>
              <a:rPr lang="cs-CZ" b="1">
                <a:latin typeface="Myriad Pro" panose="020B0503030403020204" pitchFamily="34" charset="0"/>
              </a:rPr>
              <a:t>Průmysl a AR/VR a 5G</a:t>
            </a:r>
            <a:br>
              <a:rPr lang="cs-CZ"/>
            </a:br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30777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3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5E2D1E02-B347-4B09-8C02-FD1E01EEC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0" y="10885"/>
            <a:ext cx="1771650" cy="685800"/>
          </a:xfrm>
          <a:prstGeom prst="rect">
            <a:avLst/>
          </a:prstGeom>
        </p:spPr>
      </p:pic>
      <p:pic>
        <p:nvPicPr>
          <p:cNvPr id="6" name="Obrázek 6" descr="Obsah obrázku osoba, držení, budova, muž&#10;&#10;Popis vygenerovaný s velmi vysokou mírou spolehlivosti">
            <a:extLst>
              <a:ext uri="{FF2B5EF4-FFF2-40B4-BE49-F238E27FC236}">
                <a16:creationId xmlns:a16="http://schemas.microsoft.com/office/drawing/2014/main" id="{6D8FD4C8-CA5D-4EA8-A657-E0C3F01C1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619" y="1416128"/>
            <a:ext cx="5686817" cy="534097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0B2916D-14D6-40B7-9AD5-7A2511ED476B}"/>
              </a:ext>
            </a:extLst>
          </p:cNvPr>
          <p:cNvSpPr txBox="1"/>
          <p:nvPr/>
        </p:nvSpPr>
        <p:spPr>
          <a:xfrm>
            <a:off x="225468" y="1504166"/>
            <a:ext cx="5645622" cy="48013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latin typeface="Myriad Pro" panose="020B0503030403020204" pitchFamily="34" charset="0"/>
              </a:rPr>
              <a:t>TACTILE INTERNET  </a:t>
            </a:r>
            <a:endParaRPr lang="cs-CZ">
              <a:latin typeface="Myriad Pro" panose="020B0503030403020204" pitchFamily="34" charset="0"/>
            </a:endParaRPr>
          </a:p>
          <a:p>
            <a:endParaRPr lang="cs-CZ">
              <a:latin typeface="Myriad Pro" panose="020B0503030403020204" pitchFamily="34" charset="0"/>
            </a:endParaRPr>
          </a:p>
          <a:p>
            <a:r>
              <a:rPr lang="cs-CZ">
                <a:latin typeface="Myriad Pro" panose="020B0503030403020204" pitchFamily="34" charset="0"/>
              </a:rPr>
              <a:t>podpora superrychlých aplikací s nízkou latencí (do 5ms)</a:t>
            </a:r>
            <a:endParaRPr lang="cs-CZ">
              <a:latin typeface="Myriad Pro" panose="020B0503030403020204" pitchFamily="34" charset="0"/>
              <a:cs typeface="Calibri"/>
            </a:endParaRPr>
          </a:p>
          <a:p>
            <a:endParaRPr lang="cs-CZ">
              <a:latin typeface="Myriad Pro" panose="020B0503030403020204" pitchFamily="34" charset="0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>
                <a:latin typeface="Myriad Pro" panose="020B0503030403020204" pitchFamily="34" charset="0"/>
                <a:cs typeface="Calibri"/>
              </a:rPr>
              <a:t>Možnost ovládaní strojů a velkých vozidel na dálku</a:t>
            </a:r>
          </a:p>
          <a:p>
            <a:pPr marL="285750" indent="-285750">
              <a:buFont typeface="Arial"/>
              <a:buChar char="•"/>
            </a:pPr>
            <a:endParaRPr lang="cs-CZ">
              <a:latin typeface="Myriad Pro" panose="020B0503030403020204" pitchFamily="34" charset="0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>
                <a:latin typeface="Myriad Pro" panose="020B0503030403020204" pitchFamily="34" charset="0"/>
                <a:cs typeface="Calibri"/>
              </a:rPr>
              <a:t>Obchodně realizovatelné v důlním průmyslu</a:t>
            </a:r>
          </a:p>
          <a:p>
            <a:pPr marL="285750" indent="-285750">
              <a:buFont typeface="Arial"/>
              <a:buChar char="•"/>
            </a:pPr>
            <a:endParaRPr lang="cs-CZ">
              <a:latin typeface="Myriad Pro" panose="020B0503030403020204" pitchFamily="34" charset="0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>
                <a:latin typeface="Myriad Pro" panose="020B0503030403020204" pitchFamily="34" charset="0"/>
                <a:cs typeface="Calibri"/>
              </a:rPr>
              <a:t>Využívá AR technologii</a:t>
            </a:r>
          </a:p>
          <a:p>
            <a:endParaRPr lang="cs-CZ">
              <a:cs typeface="Calibri"/>
            </a:endParaRPr>
          </a:p>
          <a:p>
            <a:endParaRPr lang="cs-CZ">
              <a:cs typeface="Calibri"/>
            </a:endParaRPr>
          </a:p>
          <a:p>
            <a:endParaRPr lang="cs-CZ" i="1">
              <a:cs typeface="Calibri"/>
            </a:endParaRPr>
          </a:p>
          <a:p>
            <a:endParaRPr lang="cs-CZ" i="1">
              <a:cs typeface="Calibri"/>
            </a:endParaRPr>
          </a:p>
          <a:p>
            <a:r>
              <a:rPr lang="cs-CZ" i="1">
                <a:latin typeface="Myriad Pro" panose="020B0503030403020204" pitchFamily="34" charset="0"/>
                <a:cs typeface="Calibri"/>
              </a:rPr>
              <a:t>Mezinárodní telekomunikační unie (ITU) definuje </a:t>
            </a:r>
            <a:r>
              <a:rPr lang="cs-CZ" b="1" i="1">
                <a:latin typeface="Myriad Pro" panose="020B0503030403020204" pitchFamily="34" charset="0"/>
                <a:cs typeface="Calibri"/>
              </a:rPr>
              <a:t>"</a:t>
            </a:r>
            <a:r>
              <a:rPr lang="cs-CZ" b="1" i="1" err="1">
                <a:latin typeface="Myriad Pro" panose="020B0503030403020204" pitchFamily="34" charset="0"/>
                <a:cs typeface="Calibri"/>
              </a:rPr>
              <a:t>Tactile</a:t>
            </a:r>
            <a:r>
              <a:rPr lang="cs-CZ" b="1" i="1">
                <a:latin typeface="Myriad Pro" panose="020B0503030403020204" pitchFamily="34" charset="0"/>
                <a:cs typeface="Calibri"/>
              </a:rPr>
              <a:t> Internet"</a:t>
            </a:r>
            <a:r>
              <a:rPr lang="cs-CZ" i="1">
                <a:latin typeface="Myriad Pro" panose="020B0503030403020204" pitchFamily="34" charset="0"/>
                <a:cs typeface="Calibri"/>
              </a:rPr>
              <a:t> jako internetovou síť, která kombinuje velmi nízkou odezvu s extrémně vysokou dostupností, spolehlivostí a bezpečností. </a:t>
            </a:r>
            <a:endParaRPr lang="cs-CZ">
              <a:latin typeface="Myriad Pro" panose="020B0503030403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345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FE292-B7A2-449B-BE59-B5E98681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95" y="498809"/>
            <a:ext cx="10515600" cy="1325563"/>
          </a:xfrm>
        </p:spPr>
        <p:txBody>
          <a:bodyPr/>
          <a:lstStyle/>
          <a:p>
            <a:r>
              <a:rPr lang="cs-CZ" b="1" err="1">
                <a:latin typeface="myriad pro"/>
                <a:cs typeface="Calibri Light"/>
              </a:rPr>
              <a:t>Virtulizace</a:t>
            </a:r>
            <a:r>
              <a:rPr lang="cs-CZ" b="1">
                <a:latin typeface="myriad pro"/>
                <a:cs typeface="Calibri Light"/>
              </a:rPr>
              <a:t> pokrytí</a:t>
            </a:r>
          </a:p>
        </p:txBody>
      </p:sp>
      <p:pic>
        <p:nvPicPr>
          <p:cNvPr id="5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E8F888F6-B066-4FC7-9DEB-3CCED55FE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" y="10885"/>
            <a:ext cx="1771650" cy="685800"/>
          </a:xfrm>
          <a:prstGeom prst="rect">
            <a:avLst/>
          </a:prstGeom>
        </p:spPr>
      </p:pic>
      <p:pic>
        <p:nvPicPr>
          <p:cNvPr id="8" name="Obrázek 8" descr="Obsah obrázku stůl&#10;&#10;Popis vygenerovaný s vysokou mírou spolehlivosti">
            <a:extLst>
              <a:ext uri="{FF2B5EF4-FFF2-40B4-BE49-F238E27FC236}">
                <a16:creationId xmlns:a16="http://schemas.microsoft.com/office/drawing/2014/main" id="{5DAF1455-BA64-4C76-8057-1429BE100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9" y="3200173"/>
            <a:ext cx="6392778" cy="3438813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D9BBF334-309E-40C5-A9FF-93F569BE0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73625" y="314993"/>
            <a:ext cx="6258960" cy="340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75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307" y="691696"/>
            <a:ext cx="10515600" cy="1325563"/>
          </a:xfrm>
        </p:spPr>
        <p:txBody>
          <a:bodyPr/>
          <a:lstStyle/>
          <a:p>
            <a:r>
              <a:rPr lang="cs-CZ" b="1">
                <a:latin typeface="Myriad Pro" panose="020B0503030403020204" pitchFamily="34" charset="0"/>
              </a:rPr>
              <a:t>Česko a AR/VR</a:t>
            </a:r>
            <a:br>
              <a:rPr lang="cs-CZ" b="1">
                <a:ea typeface="+mj-lt"/>
                <a:cs typeface="+mj-lt"/>
              </a:rPr>
            </a:br>
            <a:endParaRPr lang="cs-CZ">
              <a:cs typeface="Calibri Light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30777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0B2916D-14D6-40B7-9AD5-7A2511ED476B}"/>
              </a:ext>
            </a:extLst>
          </p:cNvPr>
          <p:cNvSpPr txBox="1"/>
          <p:nvPr/>
        </p:nvSpPr>
        <p:spPr>
          <a:xfrm>
            <a:off x="225468" y="1504166"/>
            <a:ext cx="541541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i="1" err="1">
                <a:latin typeface="Myriad Pro" panose="020B0503030403020204" pitchFamily="34" charset="0"/>
                <a:cs typeface="Calibri"/>
              </a:rPr>
              <a:t>Virtualizace</a:t>
            </a:r>
            <a:r>
              <a:rPr lang="cs-CZ" i="1">
                <a:latin typeface="Myriad Pro" panose="020B0503030403020204" pitchFamily="34" charset="0"/>
                <a:cs typeface="Calibri"/>
              </a:rPr>
              <a:t> koncentračního tábora Osvětim</a:t>
            </a:r>
          </a:p>
        </p:txBody>
      </p:sp>
      <p:pic>
        <p:nvPicPr>
          <p:cNvPr id="10" name="Obrázek 10" descr="Obsah obrázku osoba, exteriér, země, žena&#10;&#10;Popis vygenerovaný s velmi vysokou mírou spolehlivosti">
            <a:extLst>
              <a:ext uri="{FF2B5EF4-FFF2-40B4-BE49-F238E27FC236}">
                <a16:creationId xmlns:a16="http://schemas.microsoft.com/office/drawing/2014/main" id="{F4A8C148-AEEA-4AE7-BFFB-EEB7136C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4" y="3726948"/>
            <a:ext cx="5336674" cy="2986839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id="{108282C8-537D-4BC3-9CC3-29FDC00F0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242" y="833855"/>
            <a:ext cx="5202989" cy="3251868"/>
          </a:xfrm>
          <a:prstGeom prst="rect">
            <a:avLst/>
          </a:prstGeom>
        </p:spPr>
      </p:pic>
      <p:pic>
        <p:nvPicPr>
          <p:cNvPr id="7" name="Obrázek 7" descr="Obsah obrázku obloha, země, exteriér&#10;&#10;Popis vygenerovaný s vysokou mírou spolehlivosti">
            <a:extLst>
              <a:ext uri="{FF2B5EF4-FFF2-40B4-BE49-F238E27FC236}">
                <a16:creationId xmlns:a16="http://schemas.microsoft.com/office/drawing/2014/main" id="{E7547F34-87D9-4522-8CA3-903FC5BEA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716" y="2090487"/>
            <a:ext cx="4788568" cy="2997868"/>
          </a:xfrm>
          <a:prstGeom prst="rect">
            <a:avLst/>
          </a:prstGeom>
        </p:spPr>
      </p:pic>
      <p:pic>
        <p:nvPicPr>
          <p:cNvPr id="14" name="Obrázek 14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E1FD77D3-29BA-4C55-A101-55CC342BD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" y="24732"/>
            <a:ext cx="17716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1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307" y="691696"/>
            <a:ext cx="10515600" cy="1325563"/>
          </a:xfrm>
        </p:spPr>
        <p:txBody>
          <a:bodyPr/>
          <a:lstStyle/>
          <a:p>
            <a:r>
              <a:rPr lang="cs-CZ" b="1">
                <a:latin typeface="Myriad Pro" panose="020B0503030403020204" pitchFamily="34" charset="0"/>
              </a:rPr>
              <a:t>Česko a AR/VR</a:t>
            </a:r>
            <a:br>
              <a:rPr lang="cs-CZ" b="1">
                <a:ea typeface="+mj-lt"/>
                <a:cs typeface="+mj-lt"/>
              </a:rPr>
            </a:br>
            <a:endParaRPr lang="cs-CZ">
              <a:cs typeface="Calibri Light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30777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3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5E2D1E02-B347-4B09-8C02-FD1E01EEC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" y="10885"/>
            <a:ext cx="1771650" cy="6858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0B2916D-14D6-40B7-9AD5-7A2511ED476B}"/>
              </a:ext>
            </a:extLst>
          </p:cNvPr>
          <p:cNvSpPr txBox="1"/>
          <p:nvPr/>
        </p:nvSpPr>
        <p:spPr>
          <a:xfrm>
            <a:off x="225468" y="1504166"/>
            <a:ext cx="541541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i="1">
                <a:latin typeface="Myriad Pro" panose="020B0503030403020204" pitchFamily="34" charset="0"/>
                <a:cs typeface="Calibri"/>
              </a:rPr>
              <a:t>BEAT SABER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46E08A6-F4FF-4E25-96A6-C7C2FB650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59" y="2015791"/>
            <a:ext cx="6673514" cy="3722102"/>
          </a:xfrm>
          <a:prstGeom prst="rect">
            <a:avLst/>
          </a:prstGeom>
        </p:spPr>
      </p:pic>
      <p:pic>
        <p:nvPicPr>
          <p:cNvPr id="7" name="Obrázek 7" descr="Obsah obrázku stůl, světlo, obloha, vsedě&#10;&#10;Popis vygenerovaný s vysokou mírou spolehlivosti">
            <a:extLst>
              <a:ext uri="{FF2B5EF4-FFF2-40B4-BE49-F238E27FC236}">
                <a16:creationId xmlns:a16="http://schemas.microsoft.com/office/drawing/2014/main" id="{500DD218-D592-4943-A012-898CA6793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452" y="3152106"/>
            <a:ext cx="6125410" cy="34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307" y="691697"/>
            <a:ext cx="10515600" cy="812470"/>
          </a:xfrm>
        </p:spPr>
        <p:txBody>
          <a:bodyPr/>
          <a:lstStyle/>
          <a:p>
            <a:r>
              <a:rPr lang="cs-CZ" b="1">
                <a:latin typeface="Myriad Pro" panose="020B0503030403020204" pitchFamily="34" charset="0"/>
                <a:cs typeface="Calibri Light"/>
              </a:rPr>
              <a:t>Asociace virtuální a rozšířené reality</a:t>
            </a:r>
            <a:endParaRPr lang="cs-CZ">
              <a:latin typeface="Myriad Pro" panose="020B0503030403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30777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3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5E2D1E02-B347-4B09-8C02-FD1E01EEC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" y="10885"/>
            <a:ext cx="1771650" cy="6858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0B2916D-14D6-40B7-9AD5-7A2511ED476B}"/>
              </a:ext>
            </a:extLst>
          </p:cNvPr>
          <p:cNvSpPr txBox="1"/>
          <p:nvPr/>
        </p:nvSpPr>
        <p:spPr>
          <a:xfrm>
            <a:off x="225468" y="1493123"/>
            <a:ext cx="5353832" cy="259636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 i="1">
              <a:cs typeface="Calibri"/>
            </a:endParaRPr>
          </a:p>
          <a:p>
            <a:r>
              <a:rPr lang="cs-CZ" b="1" i="1" err="1">
                <a:latin typeface="Myriad Pro" panose="020B0503030403020204" pitchFamily="34" charset="0"/>
                <a:cs typeface="Calibri"/>
              </a:rPr>
              <a:t>Virtual</a:t>
            </a:r>
            <a:r>
              <a:rPr lang="cs-CZ" b="1" i="1">
                <a:latin typeface="Myriad Pro" panose="020B0503030403020204" pitchFamily="34" charset="0"/>
                <a:cs typeface="Calibri"/>
              </a:rPr>
              <a:t> </a:t>
            </a:r>
            <a:r>
              <a:rPr lang="cs-CZ" b="1" i="1" err="1">
                <a:latin typeface="Myriad Pro" panose="020B0503030403020204" pitchFamily="34" charset="0"/>
                <a:cs typeface="Calibri"/>
              </a:rPr>
              <a:t>Medicine</a:t>
            </a:r>
            <a:r>
              <a:rPr lang="cs-CZ" b="1" i="1">
                <a:latin typeface="Myriad Pro" panose="020B0503030403020204" pitchFamily="34" charset="0"/>
                <a:cs typeface="Calibri"/>
              </a:rPr>
              <a:t> a </a:t>
            </a:r>
            <a:r>
              <a:rPr lang="cs-CZ" b="1" i="1" err="1">
                <a:latin typeface="Myriad Pro" panose="020B0503030403020204" pitchFamily="34" charset="0"/>
                <a:cs typeface="Calibri"/>
              </a:rPr>
              <a:t>Cleverlance</a:t>
            </a:r>
            <a:r>
              <a:rPr lang="cs-CZ" i="1">
                <a:latin typeface="Myriad Pro" panose="020B0503030403020204" pitchFamily="34" charset="0"/>
                <a:cs typeface="Calibri"/>
              </a:rPr>
              <a:t> – Komplexní anatomie lidského těla, virtuální nemocnice</a:t>
            </a:r>
          </a:p>
          <a:p>
            <a:r>
              <a:rPr lang="cs-CZ" i="1">
                <a:latin typeface="Myriad Pro" panose="020B0503030403020204" pitchFamily="34" charset="0"/>
                <a:cs typeface="Calibri"/>
              </a:rPr>
              <a:t>Katedra počítačové grafiky a interakce při ČVUT ve spolupráci s ESA - simulátor stavby vesmírné lodě </a:t>
            </a:r>
          </a:p>
          <a:p>
            <a:r>
              <a:rPr lang="cs-CZ" b="1" i="1" err="1">
                <a:latin typeface="Myriad Pro" panose="020B0503030403020204" pitchFamily="34" charset="0"/>
                <a:cs typeface="Calibri"/>
              </a:rPr>
              <a:t>Virtoox</a:t>
            </a:r>
            <a:r>
              <a:rPr lang="cs-CZ" b="1" i="1">
                <a:latin typeface="Myriad Pro" panose="020B0503030403020204" pitchFamily="34" charset="0"/>
                <a:cs typeface="Calibri"/>
              </a:rPr>
              <a:t> a Národní ústav duševního zdraví </a:t>
            </a:r>
            <a:r>
              <a:rPr lang="cs-CZ" i="1">
                <a:latin typeface="Myriad Pro" panose="020B0503030403020204" pitchFamily="34" charset="0"/>
                <a:cs typeface="Calibri"/>
              </a:rPr>
              <a:t>- </a:t>
            </a:r>
            <a:r>
              <a:rPr lang="cs-CZ">
                <a:latin typeface="Myriad Pro" panose="020B0503030403020204" pitchFamily="34" charset="0"/>
                <a:cs typeface="Calibri"/>
              </a:rPr>
              <a:t>meditační cvičení ve virtuální realitě</a:t>
            </a:r>
          </a:p>
          <a:p>
            <a:endParaRPr lang="cs-CZ" i="1">
              <a:cs typeface="Calibri"/>
            </a:endParaRPr>
          </a:p>
          <a:p>
            <a:endParaRPr lang="cs-CZ" i="1">
              <a:cs typeface="Calibri"/>
            </a:endParaRPr>
          </a:p>
        </p:txBody>
      </p:sp>
      <p:pic>
        <p:nvPicPr>
          <p:cNvPr id="7" name="Obrázek 7" descr="Obsah obrázku osoba, interiér, zeď, vsedě&#10;&#10;Popis vygenerovaný s velmi vysokou mírou spolehlivosti">
            <a:extLst>
              <a:ext uri="{FF2B5EF4-FFF2-40B4-BE49-F238E27FC236}">
                <a16:creationId xmlns:a16="http://schemas.microsoft.com/office/drawing/2014/main" id="{4095F901-A601-4501-8859-31C02406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68" y="3512863"/>
            <a:ext cx="4641516" cy="2980012"/>
          </a:xfrm>
          <a:prstGeom prst="rect">
            <a:avLst/>
          </a:prstGeom>
        </p:spPr>
      </p:pic>
      <p:pic>
        <p:nvPicPr>
          <p:cNvPr id="10" name="Obrázek 10" descr="Obsah obrázku objekt, interiér&#10;&#10;Popis vygenerovaný s vysokou mírou spolehlivosti">
            <a:extLst>
              <a:ext uri="{FF2B5EF4-FFF2-40B4-BE49-F238E27FC236}">
                <a16:creationId xmlns:a16="http://schemas.microsoft.com/office/drawing/2014/main" id="{BF785BF4-2041-4F0C-BF7E-01004A561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084" y="2764422"/>
            <a:ext cx="6673516" cy="37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6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8">
            <a:extLst>
              <a:ext uri="{FF2B5EF4-FFF2-40B4-BE49-F238E27FC236}">
                <a16:creationId xmlns:a16="http://schemas.microsoft.com/office/drawing/2014/main" id="{77619877-EED3-49A3-A8DF-C72C265A025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pic>
        <p:nvPicPr>
          <p:cNvPr id="9" name="Obrázek 8" descr="Obsah obrázku obloha, exteriér, továrna, vlak&#10;&#10;Popis vygenerován s velmi vysokou mírou spolehlivosti">
            <a:extLst>
              <a:ext uri="{FF2B5EF4-FFF2-40B4-BE49-F238E27FC236}">
                <a16:creationId xmlns:a16="http://schemas.microsoft.com/office/drawing/2014/main" id="{92628728-64A8-4517-9D08-487D57862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26" y="2450546"/>
            <a:ext cx="5642647" cy="4079633"/>
          </a:xfrm>
          <a:prstGeom prst="rect">
            <a:avLst/>
          </a:prstGeom>
        </p:spPr>
      </p:pic>
      <p:pic>
        <p:nvPicPr>
          <p:cNvPr id="4" name="Zástupný symbol pro obsah 3" descr="Obsah obrázku budova, exteriér, město, obloha&#10;&#10;Popis vygenerován s velmi vysokou mírou spolehlivosti">
            <a:extLst>
              <a:ext uri="{FF2B5EF4-FFF2-40B4-BE49-F238E27FC236}">
                <a16:creationId xmlns:a16="http://schemas.microsoft.com/office/drawing/2014/main" id="{628FE7A9-92D7-43D5-A7EC-0BAD8BB76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5" y="1478335"/>
            <a:ext cx="5954997" cy="3969998"/>
          </a:xfrm>
        </p:spPr>
      </p:pic>
      <p:sp>
        <p:nvSpPr>
          <p:cNvPr id="11" name="Nadpis 10">
            <a:extLst>
              <a:ext uri="{FF2B5EF4-FFF2-40B4-BE49-F238E27FC236}">
                <a16:creationId xmlns:a16="http://schemas.microsoft.com/office/drawing/2014/main" id="{D0BDEE68-F65C-4D51-B99E-65A817D29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690" y="696686"/>
            <a:ext cx="5411244" cy="165670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2800" b="1" i="1">
                <a:latin typeface="Myriad Pro" panose="020B0503030403020204" pitchFamily="34" charset="0"/>
                <a:ea typeface="DengXian" panose="020B0503020204020204" pitchFamily="2" charset="-122"/>
              </a:rPr>
              <a:t>Nové technologie a digitalizace pro společnost hrozbou nejsou. Hrozbou je konzervovat stávající technologie a vzdělávací systém.</a:t>
            </a:r>
          </a:p>
        </p:txBody>
      </p:sp>
    </p:spTree>
    <p:extLst>
      <p:ext uri="{BB962C8B-B14F-4D97-AF65-F5344CB8AC3E}">
        <p14:creationId xmlns:p14="http://schemas.microsoft.com/office/powerpoint/2010/main" val="296376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30777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3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5E2D1E02-B347-4B09-8C02-FD1E01EEC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" y="10885"/>
            <a:ext cx="1771650" cy="6858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0B2916D-14D6-40B7-9AD5-7A2511ED476B}"/>
              </a:ext>
            </a:extLst>
          </p:cNvPr>
          <p:cNvSpPr txBox="1"/>
          <p:nvPr/>
        </p:nvSpPr>
        <p:spPr>
          <a:xfrm>
            <a:off x="406401" y="1504166"/>
            <a:ext cx="5234486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 i="1">
              <a:cs typeface="Calibri"/>
            </a:endParaRPr>
          </a:p>
          <a:p>
            <a:r>
              <a:rPr lang="cs-CZ" b="1" i="1" err="1">
                <a:latin typeface="Myriad Pro" panose="020B0503030403020204" pitchFamily="34" charset="0"/>
                <a:cs typeface="Calibri"/>
              </a:rPr>
              <a:t>PresentiGO</a:t>
            </a:r>
            <a:r>
              <a:rPr lang="cs-CZ" b="1" i="1" dirty="0">
                <a:latin typeface="Myriad Pro" panose="020B0503030403020204" pitchFamily="34" charset="0"/>
                <a:cs typeface="Calibri"/>
              </a:rPr>
              <a:t> </a:t>
            </a:r>
            <a:r>
              <a:rPr lang="cs-CZ" i="1">
                <a:latin typeface="Myriad Pro" panose="020B0503030403020204" pitchFamily="34" charset="0"/>
                <a:cs typeface="Calibri"/>
              </a:rPr>
              <a:t>- hyperrealistická </a:t>
            </a:r>
            <a:r>
              <a:rPr lang="cs-CZ" i="1" err="1">
                <a:latin typeface="Myriad Pro" panose="020B0503030403020204" pitchFamily="34" charset="0"/>
                <a:cs typeface="Calibri"/>
              </a:rPr>
              <a:t>virtualizace</a:t>
            </a:r>
            <a:r>
              <a:rPr lang="cs-CZ" i="1">
                <a:latin typeface="Myriad Pro" panose="020B0503030403020204" pitchFamily="34" charset="0"/>
                <a:cs typeface="Calibri"/>
              </a:rPr>
              <a:t> vozu Škoda Vision E</a:t>
            </a:r>
          </a:p>
          <a:p>
            <a:r>
              <a:rPr lang="cs-CZ" b="1" i="1">
                <a:latin typeface="Myriad Pro" panose="020B0503030403020204" pitchFamily="34" charset="0"/>
                <a:cs typeface="Calibri"/>
              </a:rPr>
              <a:t>Operátor ICT</a:t>
            </a:r>
            <a:r>
              <a:rPr lang="cs-CZ" i="1">
                <a:latin typeface="Myriad Pro" panose="020B0503030403020204" pitchFamily="34" charset="0"/>
                <a:cs typeface="Calibri"/>
              </a:rPr>
              <a:t> – </a:t>
            </a:r>
            <a:r>
              <a:rPr lang="cs-CZ" i="1" err="1">
                <a:latin typeface="Myriad Pro" panose="020B0503030403020204" pitchFamily="34" charset="0"/>
                <a:cs typeface="Calibri"/>
              </a:rPr>
              <a:t>Virtualizace</a:t>
            </a:r>
            <a:r>
              <a:rPr lang="cs-CZ" i="1">
                <a:latin typeface="Myriad Pro" panose="020B0503030403020204" pitchFamily="34" charset="0"/>
                <a:cs typeface="Calibri"/>
              </a:rPr>
              <a:t> Prahy</a:t>
            </a:r>
          </a:p>
          <a:p>
            <a:endParaRPr lang="cs-CZ" i="1">
              <a:cs typeface="Calibri"/>
            </a:endParaRPr>
          </a:p>
        </p:txBody>
      </p:sp>
      <p:pic>
        <p:nvPicPr>
          <p:cNvPr id="6" name="Obrázek 6" descr="Obsah obrázku osoba&#10;&#10;Popis vygenerovaný s velmi vysokou mírou spolehlivosti">
            <a:extLst>
              <a:ext uri="{FF2B5EF4-FFF2-40B4-BE49-F238E27FC236}">
                <a16:creationId xmlns:a16="http://schemas.microsoft.com/office/drawing/2014/main" id="{2D9E6FE5-9E42-4387-B7DE-33DB431BA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46" y="1505284"/>
            <a:ext cx="3389812" cy="5090695"/>
          </a:xfrm>
          <a:prstGeom prst="rect">
            <a:avLst/>
          </a:prstGeom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61DEA439-C3E1-4247-B42C-9213FBD3A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1" y="2971916"/>
            <a:ext cx="6513094" cy="3440798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5A8534D7-4E12-4DA7-87E3-F2EEB72009A3}"/>
              </a:ext>
            </a:extLst>
          </p:cNvPr>
          <p:cNvSpPr txBox="1">
            <a:spLocks/>
          </p:cNvSpPr>
          <p:nvPr/>
        </p:nvSpPr>
        <p:spPr>
          <a:xfrm>
            <a:off x="1042307" y="691697"/>
            <a:ext cx="10515600" cy="812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latin typeface="Myriad Pro" panose="020B0503030403020204" pitchFamily="34" charset="0"/>
                <a:cs typeface="Calibri Light"/>
              </a:rPr>
              <a:t>Asociace virtuální a rozšířené reality</a:t>
            </a:r>
            <a:endParaRPr lang="cs-CZ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855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30777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3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5E2D1E02-B347-4B09-8C02-FD1E01EEC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" y="10885"/>
            <a:ext cx="1771650" cy="6858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0B2916D-14D6-40B7-9AD5-7A2511ED476B}"/>
              </a:ext>
            </a:extLst>
          </p:cNvPr>
          <p:cNvSpPr txBox="1"/>
          <p:nvPr/>
        </p:nvSpPr>
        <p:spPr>
          <a:xfrm>
            <a:off x="225468" y="1504166"/>
            <a:ext cx="5415419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>
              <a:cs typeface="Calibri"/>
            </a:endParaRPr>
          </a:p>
          <a:p>
            <a:r>
              <a:rPr lang="cs-CZ" b="1" i="1">
                <a:latin typeface="Myriad Pro" panose="020B0503030403020204" pitchFamily="34" charset="0"/>
                <a:cs typeface="Calibri"/>
              </a:rPr>
              <a:t>MSD IT </a:t>
            </a:r>
            <a:r>
              <a:rPr lang="cs-CZ" i="1">
                <a:latin typeface="Myriad Pro" panose="020B0503030403020204" pitchFamily="34" charset="0"/>
                <a:cs typeface="Calibri"/>
              </a:rPr>
              <a:t> - zdravotní cvičení</a:t>
            </a:r>
            <a:r>
              <a:rPr lang="cs-CZ" i="1">
                <a:latin typeface="Myriad Pro" panose="020B0503030403020204" pitchFamily="34" charset="0"/>
              </a:rPr>
              <a:t>, AR kooperace</a:t>
            </a:r>
            <a:endParaRPr lang="cs-CZ">
              <a:latin typeface="Myriad Pro" panose="020B0503030403020204" pitchFamily="34" charset="0"/>
            </a:endParaRPr>
          </a:p>
          <a:p>
            <a:r>
              <a:rPr lang="cs-CZ" b="1" i="1" err="1">
                <a:latin typeface="Myriad Pro" panose="020B0503030403020204" pitchFamily="34" charset="0"/>
                <a:cs typeface="Calibri"/>
              </a:rPr>
              <a:t>Solirax</a:t>
            </a:r>
            <a:r>
              <a:rPr lang="cs-CZ" i="1">
                <a:latin typeface="Myriad Pro" panose="020B0503030403020204" pitchFamily="34" charset="0"/>
                <a:cs typeface="Calibri"/>
              </a:rPr>
              <a:t> – </a:t>
            </a:r>
            <a:r>
              <a:rPr lang="cs-CZ" i="1" err="1">
                <a:latin typeface="Myriad Pro" panose="020B0503030403020204" pitchFamily="34" charset="0"/>
                <a:cs typeface="Calibri"/>
              </a:rPr>
              <a:t>Metaverse</a:t>
            </a:r>
            <a:r>
              <a:rPr lang="cs-CZ" i="1" dirty="0">
                <a:latin typeface="Myriad Pro" panose="020B0503030403020204" pitchFamily="34" charset="0"/>
                <a:cs typeface="Calibri"/>
              </a:rPr>
              <a:t> </a:t>
            </a:r>
            <a:r>
              <a:rPr lang="cs-CZ" i="1" err="1">
                <a:latin typeface="Myriad Pro" panose="020B0503030403020204" pitchFamily="34" charset="0"/>
                <a:cs typeface="Calibri"/>
              </a:rPr>
              <a:t>Neos</a:t>
            </a:r>
            <a:r>
              <a:rPr lang="cs-CZ" i="1">
                <a:latin typeface="Myriad Pro" panose="020B0503030403020204" pitchFamily="34" charset="0"/>
                <a:cs typeface="Calibri"/>
              </a:rPr>
              <a:t> VR</a:t>
            </a:r>
            <a:endParaRPr lang="cs-CZ">
              <a:latin typeface="Myriad Pro" panose="020B0503030403020204" pitchFamily="34" charset="0"/>
            </a:endParaRPr>
          </a:p>
          <a:p>
            <a:endParaRPr lang="cs-CZ" i="1">
              <a:cs typeface="Calibri"/>
            </a:endParaRPr>
          </a:p>
        </p:txBody>
      </p:sp>
      <p:pic>
        <p:nvPicPr>
          <p:cNvPr id="5" name="Obrázek 6" descr="Obsah obrázku stůl&#10;&#10;Popis vygenerovaný s vysokou mírou spolehlivosti">
            <a:extLst>
              <a:ext uri="{FF2B5EF4-FFF2-40B4-BE49-F238E27FC236}">
                <a16:creationId xmlns:a16="http://schemas.microsoft.com/office/drawing/2014/main" id="{86F59FF3-6799-4805-8D0E-0D640C36B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873" y="1775159"/>
            <a:ext cx="6352673" cy="3561681"/>
          </a:xfrm>
          <a:prstGeom prst="rect">
            <a:avLst/>
          </a:prstGeom>
        </p:spPr>
      </p:pic>
      <p:pic>
        <p:nvPicPr>
          <p:cNvPr id="10" name="Obrázek 10" descr="Obsah obrázku osoba, interiér, zeď, žena&#10;&#10;Popis vygenerovaný s velmi vysokou mírou spolehlivosti">
            <a:extLst>
              <a:ext uri="{FF2B5EF4-FFF2-40B4-BE49-F238E27FC236}">
                <a16:creationId xmlns:a16="http://schemas.microsoft.com/office/drawing/2014/main" id="{1C6748FA-F9BF-4F35-A51F-B1C17AA73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42" y="3040406"/>
            <a:ext cx="5149515" cy="3223607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8377438-5AD2-4E1A-A74E-E230A30656DB}"/>
              </a:ext>
            </a:extLst>
          </p:cNvPr>
          <p:cNvSpPr txBox="1">
            <a:spLocks/>
          </p:cNvSpPr>
          <p:nvPr/>
        </p:nvSpPr>
        <p:spPr>
          <a:xfrm>
            <a:off x="1042307" y="691697"/>
            <a:ext cx="10515600" cy="812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latin typeface="Myriad Pro" panose="020B0503030403020204" pitchFamily="34" charset="0"/>
                <a:cs typeface="Calibri Light"/>
              </a:rPr>
              <a:t>Asociace virtuální a rozšířené reality</a:t>
            </a:r>
            <a:endParaRPr lang="cs-CZ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64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30777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3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5E2D1E02-B347-4B09-8C02-FD1E01EEC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" y="10885"/>
            <a:ext cx="1771650" cy="6858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0B2916D-14D6-40B7-9AD5-7A2511ED476B}"/>
              </a:ext>
            </a:extLst>
          </p:cNvPr>
          <p:cNvSpPr txBox="1"/>
          <p:nvPr/>
        </p:nvSpPr>
        <p:spPr>
          <a:xfrm>
            <a:off x="225468" y="1504166"/>
            <a:ext cx="5415419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>
              <a:cs typeface="Calibri"/>
            </a:endParaRPr>
          </a:p>
          <a:p>
            <a:r>
              <a:rPr lang="cs-CZ" b="1" i="1" err="1">
                <a:latin typeface="Myriad Pro" panose="020B0503030403020204" pitchFamily="34" charset="0"/>
                <a:cs typeface="Calibri"/>
              </a:rPr>
              <a:t>Movisio</a:t>
            </a:r>
            <a:r>
              <a:rPr lang="cs-CZ" b="1" i="1">
                <a:latin typeface="Myriad Pro" panose="020B0503030403020204" pitchFamily="34" charset="0"/>
                <a:cs typeface="Calibri"/>
              </a:rPr>
              <a:t> </a:t>
            </a:r>
            <a:r>
              <a:rPr lang="cs-CZ" i="1">
                <a:latin typeface="Myriad Pro" panose="020B0503030403020204" pitchFamily="34" charset="0"/>
                <a:cs typeface="Calibri"/>
              </a:rPr>
              <a:t>– konstrukce motorů </a:t>
            </a:r>
            <a:endParaRPr lang="cs-CZ">
              <a:latin typeface="Myriad Pro" panose="020B0503030403020204" pitchFamily="34" charset="0"/>
            </a:endParaRPr>
          </a:p>
          <a:p>
            <a:r>
              <a:rPr lang="cs-CZ" b="1" i="1" err="1">
                <a:latin typeface="Myriad Pro" panose="020B0503030403020204" pitchFamily="34" charset="0"/>
                <a:cs typeface="Calibri"/>
              </a:rPr>
              <a:t>Dream.digital</a:t>
            </a:r>
            <a:r>
              <a:rPr lang="cs-CZ" b="1" i="1">
                <a:latin typeface="Myriad Pro" panose="020B0503030403020204" pitchFamily="34" charset="0"/>
                <a:cs typeface="Calibri"/>
              </a:rPr>
              <a:t> </a:t>
            </a:r>
            <a:r>
              <a:rPr lang="cs-CZ" i="1">
                <a:latin typeface="Myriad Pro" panose="020B0503030403020204" pitchFamily="34" charset="0"/>
                <a:cs typeface="Calibri"/>
              </a:rPr>
              <a:t>- Bohemia VR</a:t>
            </a:r>
          </a:p>
          <a:p>
            <a:endParaRPr lang="cs-CZ" i="1">
              <a:cs typeface="Calibri"/>
            </a:endParaRPr>
          </a:p>
          <a:p>
            <a:endParaRPr lang="cs-CZ" i="1">
              <a:cs typeface="Calibri"/>
            </a:endParaRPr>
          </a:p>
        </p:txBody>
      </p:sp>
      <p:pic>
        <p:nvPicPr>
          <p:cNvPr id="6" name="Obrázek 6" descr="Obsah obrázku čelenka, helma&#10;&#10;Popis vygenerovaný s vysokou mírou spolehlivosti">
            <a:extLst>
              <a:ext uri="{FF2B5EF4-FFF2-40B4-BE49-F238E27FC236}">
                <a16:creationId xmlns:a16="http://schemas.microsoft.com/office/drawing/2014/main" id="{40830779-E576-4CE3-8F51-81748DE3A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452" y="1354708"/>
            <a:ext cx="6366042" cy="3239533"/>
          </a:xfrm>
          <a:prstGeom prst="rect">
            <a:avLst/>
          </a:prstGeom>
        </p:spPr>
      </p:pic>
      <p:pic>
        <p:nvPicPr>
          <p:cNvPr id="8" name="Obrázek 10" descr="Obsah obrázku obloha, příroda, exteriér, budova&#10;&#10;Popis vygenerovaný s velmi vysokou mírou spolehlivosti">
            <a:extLst>
              <a:ext uri="{FF2B5EF4-FFF2-40B4-BE49-F238E27FC236}">
                <a16:creationId xmlns:a16="http://schemas.microsoft.com/office/drawing/2014/main" id="{B9F0871E-6763-4077-B9B2-127E461E8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11" y="3066634"/>
            <a:ext cx="5069305" cy="2796836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A66138B4-2408-4972-83AF-9FF352DA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307" y="691697"/>
            <a:ext cx="10515600" cy="812470"/>
          </a:xfrm>
        </p:spPr>
        <p:txBody>
          <a:bodyPr/>
          <a:lstStyle/>
          <a:p>
            <a:r>
              <a:rPr lang="cs-CZ" b="1">
                <a:latin typeface="Myriad Pro" panose="020B0503030403020204" pitchFamily="34" charset="0"/>
                <a:cs typeface="Calibri Light"/>
              </a:rPr>
              <a:t>Asociace virtuální a rozšířené reality</a:t>
            </a:r>
            <a:endParaRPr lang="cs-CZ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17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9899462-FC16-43B0-966B-FCA2634507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FEA932-2DF1-410C-A00A-7A1E7DBF751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A41CC736-BCD0-43E7-B7CE-BE1CDEE3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b="1">
                <a:solidFill>
                  <a:schemeClr val="bg1"/>
                </a:solidFill>
                <a:latin typeface="Myriad Pro" panose="020B0503030403020204" pitchFamily="34" charset="0"/>
                <a:cs typeface="Calibri Light"/>
              </a:rPr>
              <a:t>Bylo mi potěšením</a:t>
            </a:r>
            <a:endParaRPr lang="en-US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BCADCFB6-4E17-46E0-BB95-07C99AF4E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484319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400" b="1">
                <a:solidFill>
                  <a:schemeClr val="bg1"/>
                </a:solidFill>
                <a:latin typeface="Myriad Pro" panose="020B0503030403020204" pitchFamily="34" charset="0"/>
                <a:cs typeface="Calibri"/>
              </a:rPr>
              <a:t>Martin Kotek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400" b="1">
                <a:solidFill>
                  <a:schemeClr val="bg1"/>
                </a:solidFill>
                <a:latin typeface="Myriad Pro" panose="020B0503030403020204" pitchFamily="34" charset="0"/>
                <a:cs typeface="Calibri"/>
              </a:rPr>
              <a:t>Asociace virtuální a rozšířené reality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cs-CZ" sz="2400">
                <a:solidFill>
                  <a:schemeClr val="bg1"/>
                </a:solidFill>
                <a:latin typeface="Myriad Pro" panose="020B0503030403020204" pitchFamily="34" charset="0"/>
                <a:cs typeface="Calibri"/>
              </a:rPr>
            </a:br>
            <a:endParaRPr lang="en-US" sz="24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2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E6AF2327-0D6B-4F6D-BF0D-83A51BDF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2" y="-5692"/>
            <a:ext cx="1771650" cy="6858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38B3E0-9692-4474-A446-A03AE35B53E7}"/>
              </a:ext>
            </a:extLst>
          </p:cNvPr>
          <p:cNvSpPr txBox="1"/>
          <p:nvPr/>
        </p:nvSpPr>
        <p:spPr>
          <a:xfrm>
            <a:off x="5297762" y="5445081"/>
            <a:ext cx="56389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Shaping the future of work in Europe’s 9 digital front-runner countries</a:t>
            </a: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McKinsey &amp; Company | October 18, 201</a:t>
            </a: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  <a:p>
            <a:pPr lvl="0"/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Evropské komise</a:t>
            </a:r>
            <a:b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</a:t>
            </a:r>
            <a:r>
              <a:rPr lang="cs-CZ" sz="900">
                <a:solidFill>
                  <a:prstClr val="white"/>
                </a:solidFill>
              </a:rPr>
              <a:t>ABI </a:t>
            </a:r>
            <a:r>
              <a:rPr lang="cs-CZ" sz="900" err="1">
                <a:solidFill>
                  <a:prstClr val="white"/>
                </a:solidFill>
              </a:rPr>
              <a:t>Research</a:t>
            </a:r>
            <a:br>
              <a:rPr lang="cs-CZ" sz="900">
                <a:solidFill>
                  <a:prstClr val="white"/>
                </a:solidFill>
              </a:rPr>
            </a:br>
            <a:r>
              <a:rPr lang="cs-CZ" sz="900">
                <a:solidFill>
                  <a:prstClr val="white"/>
                </a:solidFill>
              </a:rPr>
              <a:t>Web </a:t>
            </a:r>
            <a:r>
              <a:rPr kumimoji="0" lang="cs-CZ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Qualcomm</a:t>
            </a: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lang="en-US" sz="900">
                <a:solidFill>
                  <a:prstClr val="white"/>
                </a:solidFill>
              </a:rPr>
              <a:t>Leading the world to 5G</a:t>
            </a:r>
            <a:r>
              <a:rPr lang="cs-CZ" sz="900">
                <a:solidFill>
                  <a:prstClr val="white"/>
                </a:solidFill>
              </a:rPr>
              <a:t>, </a:t>
            </a:r>
            <a:r>
              <a:rPr lang="en-US" sz="900">
                <a:solidFill>
                  <a:prstClr val="white"/>
                </a:solidFill>
              </a:rPr>
              <a:t>VR and AR pushing</a:t>
            </a:r>
            <a:r>
              <a:rPr lang="cs-CZ" sz="900">
                <a:solidFill>
                  <a:prstClr val="white"/>
                </a:solidFill>
              </a:rPr>
              <a:t> </a:t>
            </a:r>
            <a:r>
              <a:rPr lang="en-US" sz="900">
                <a:solidFill>
                  <a:prstClr val="white"/>
                </a:solidFill>
              </a:rPr>
              <a:t>connectivity limits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exteriér, osoba, obloha, muž&#10;&#10;Popis vygenerovaný s velmi vysokou mírou spolehlivosti">
            <a:extLst>
              <a:ext uri="{FF2B5EF4-FFF2-40B4-BE49-F238E27FC236}">
                <a16:creationId xmlns:a16="http://schemas.microsoft.com/office/drawing/2014/main" id="{221933CC-BB75-4E96-BB5E-23DC6A41A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42" y="1053711"/>
            <a:ext cx="3327642" cy="339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9290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8">
            <a:extLst>
              <a:ext uri="{FF2B5EF4-FFF2-40B4-BE49-F238E27FC236}">
                <a16:creationId xmlns:a16="http://schemas.microsoft.com/office/drawing/2014/main" id="{77619877-EED3-49A3-A8DF-C72C265A025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9941AD5-A341-4923-B1E3-8113C762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2" y="435883"/>
            <a:ext cx="12193361" cy="1389741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latin typeface="Myriad Pro" panose="020B0503030403020204" pitchFamily="34" charset="0"/>
              </a:rPr>
              <a:t>JAK DLOUHO TRVALO K </a:t>
            </a:r>
            <a:br>
              <a:rPr lang="cs-CZ" b="1">
                <a:latin typeface="Myriad Pro" panose="020B0503030403020204" pitchFamily="34" charset="0"/>
                <a:ea typeface="+mj-lt"/>
                <a:cs typeface="+mj-lt"/>
              </a:rPr>
            </a:br>
            <a:r>
              <a:rPr lang="cs-CZ" b="1">
                <a:latin typeface="Myriad Pro" panose="020B0503030403020204" pitchFamily="34" charset="0"/>
              </a:rPr>
              <a:t>DOSAŽENÍ 50 MILIONŮ UŽIVATELŮ?</a:t>
            </a:r>
          </a:p>
        </p:txBody>
      </p:sp>
      <p:pic>
        <p:nvPicPr>
          <p:cNvPr id="9" name="Zástupný symbol pro obsah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62671AFF-6560-4085-883B-655E0E285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3"/>
          <a:stretch/>
        </p:blipFill>
        <p:spPr>
          <a:xfrm>
            <a:off x="1260533" y="1825625"/>
            <a:ext cx="9669569" cy="4245525"/>
          </a:xfrm>
        </p:spPr>
      </p:pic>
    </p:spTree>
    <p:extLst>
      <p:ext uri="{BB962C8B-B14F-4D97-AF65-F5344CB8AC3E}">
        <p14:creationId xmlns:p14="http://schemas.microsoft.com/office/powerpoint/2010/main" val="60325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8">
            <a:extLst>
              <a:ext uri="{FF2B5EF4-FFF2-40B4-BE49-F238E27FC236}">
                <a16:creationId xmlns:a16="http://schemas.microsoft.com/office/drawing/2014/main" id="{77619877-EED3-49A3-A8DF-C72C265A025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9941AD5-A341-4923-B1E3-8113C762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2" y="435884"/>
            <a:ext cx="12193361" cy="1110798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latin typeface="Myriad Pro" panose="020B0503030403020204" pitchFamily="34" charset="0"/>
              </a:rPr>
              <a:t>PRŮMYSL 4.0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3F8FD5F-C52B-4C63-BB93-E3446E2C2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27" y="1546682"/>
            <a:ext cx="8311782" cy="5027836"/>
          </a:xfrm>
        </p:spPr>
      </p:pic>
    </p:spTree>
    <p:extLst>
      <p:ext uri="{BB962C8B-B14F-4D97-AF65-F5344CB8AC3E}">
        <p14:creationId xmlns:p14="http://schemas.microsoft.com/office/powerpoint/2010/main" val="339294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181E26-89C4-4A14-92DE-0F4C4B0E94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4" descr="Obsah obrázku obloha, exteriér&#10;&#10;Popis vygenerovaný s velmi vysokou mírou spolehlivosti">
            <a:extLst>
              <a:ext uri="{FF2B5EF4-FFF2-40B4-BE49-F238E27FC236}">
                <a16:creationId xmlns:a16="http://schemas.microsoft.com/office/drawing/2014/main" id="{2BD067B4-59F3-4E4E-8541-9B327C079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8" b="-2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Obrázek 6" descr="Obsah obrázku obloha, exteriér, západ slunce, stožár&#10;&#10;Popis vygenerovaný s velmi vysokou mírou spolehlivosti">
            <a:extLst>
              <a:ext uri="{FF2B5EF4-FFF2-40B4-BE49-F238E27FC236}">
                <a16:creationId xmlns:a16="http://schemas.microsoft.com/office/drawing/2014/main" id="{15681481-AC8F-463D-ACF4-4383677A1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545" r="-2" b="2388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6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23CBB7-5299-4D6A-9B1F-00CCA648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  <a:latin typeface="Myriad Pro" panose="020B0503030403020204" pitchFamily="34" charset="0"/>
                <a:cs typeface="Calibri Light"/>
              </a:rPr>
              <a:t>Digitalizace ve vztahu k infrastruktuře</a:t>
            </a:r>
            <a:endParaRPr lang="cs-CZ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D4F37E8C-5DE8-4967-B7FD-375898F5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10" y="2015406"/>
            <a:ext cx="5505061" cy="4297308"/>
          </a:xfrm>
        </p:spPr>
        <p:txBody>
          <a:bodyPr anchor="t">
            <a:normAutofit/>
          </a:bodyPr>
          <a:lstStyle/>
          <a:p>
            <a:pPr marL="0" indent="0" fontAlgn="base">
              <a:buNone/>
            </a:pPr>
            <a:r>
              <a:rPr lang="cs-CZ" sz="3600">
                <a:latin typeface="Myriad Pro" panose="020B0503030403020204" pitchFamily="34" charset="0"/>
              </a:rPr>
              <a:t>Telekomunikační infrastruktura začíná být stejně důležitá jako infrastruktura energetická</a:t>
            </a:r>
          </a:p>
          <a:p>
            <a:pPr marL="0" indent="0" fontAlgn="base">
              <a:buNone/>
            </a:pPr>
            <a:endParaRPr lang="cs-CZ" sz="3600">
              <a:latin typeface="Myriad Pro" panose="020B0503030403020204" pitchFamily="34" charset="0"/>
            </a:endParaRPr>
          </a:p>
          <a:p>
            <a:pPr marL="0" indent="0" fontAlgn="base">
              <a:buNone/>
            </a:pPr>
            <a:r>
              <a:rPr lang="cs-CZ" sz="3600">
                <a:latin typeface="Myriad Pro" panose="020B0503030403020204" pitchFamily="34" charset="0"/>
              </a:rPr>
              <a:t>Bez optických sítí nebude možné plně využívat veškeré nové technologie</a:t>
            </a:r>
            <a:endParaRPr lang="en-US" sz="3600">
              <a:latin typeface="Myriad Pro" panose="020B0503030403020204" pitchFamily="34" charset="0"/>
            </a:endParaRPr>
          </a:p>
        </p:txBody>
      </p:sp>
      <p:pic>
        <p:nvPicPr>
          <p:cNvPr id="4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E87723DC-16D4-4A6E-A8CA-2AACB61C7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1" y="-2721"/>
            <a:ext cx="1771650" cy="685800"/>
          </a:xfrm>
          <a:prstGeom prst="rect">
            <a:avLst/>
          </a:prstGeom>
        </p:spPr>
      </p:pic>
      <p:pic>
        <p:nvPicPr>
          <p:cNvPr id="12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3227E2F5-22A4-4C88-A752-2D42FBC93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0" y="10885"/>
            <a:ext cx="17716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59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8">
            <a:extLst>
              <a:ext uri="{FF2B5EF4-FFF2-40B4-BE49-F238E27FC236}">
                <a16:creationId xmlns:a16="http://schemas.microsoft.com/office/drawing/2014/main" id="{77619877-EED3-49A3-A8DF-C72C265A025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031CA73-B423-48F2-80DB-95E804701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/>
          <a:stretch/>
        </p:blipFill>
        <p:spPr>
          <a:xfrm>
            <a:off x="2967135" y="1056891"/>
            <a:ext cx="6459993" cy="5717231"/>
          </a:xfr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B7AD98C3-28B0-4198-A844-0451E999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2" y="435884"/>
            <a:ext cx="12193361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latin typeface="Myriad Pro" panose="020B0503030403020204" pitchFamily="34" charset="0"/>
              </a:rPr>
              <a:t>SÍTĚ 1. A 2. GENERACE</a:t>
            </a:r>
          </a:p>
        </p:txBody>
      </p:sp>
    </p:spTree>
    <p:extLst>
      <p:ext uri="{BB962C8B-B14F-4D97-AF65-F5344CB8AC3E}">
        <p14:creationId xmlns:p14="http://schemas.microsoft.com/office/powerpoint/2010/main" val="170985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8">
            <a:extLst>
              <a:ext uri="{FF2B5EF4-FFF2-40B4-BE49-F238E27FC236}">
                <a16:creationId xmlns:a16="http://schemas.microsoft.com/office/drawing/2014/main" id="{77619877-EED3-49A3-A8DF-C72C265A025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031CA73-B423-48F2-80DB-95E804701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27" y="1121684"/>
            <a:ext cx="6575281" cy="5717231"/>
          </a:xfr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9941AD5-A341-4923-B1E3-8113C762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2" y="435884"/>
            <a:ext cx="12193361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latin typeface="Myriad Pro" panose="020B0503030403020204" pitchFamily="34" charset="0"/>
              </a:rPr>
              <a:t>SÍTĚ 3. A 4. GENERACE</a:t>
            </a:r>
          </a:p>
        </p:txBody>
      </p:sp>
    </p:spTree>
    <p:extLst>
      <p:ext uri="{BB962C8B-B14F-4D97-AF65-F5344CB8AC3E}">
        <p14:creationId xmlns:p14="http://schemas.microsoft.com/office/powerpoint/2010/main" val="3299083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8">
            <a:extLst>
              <a:ext uri="{FF2B5EF4-FFF2-40B4-BE49-F238E27FC236}">
                <a16:creationId xmlns:a16="http://schemas.microsoft.com/office/drawing/2014/main" id="{77619877-EED3-49A3-A8DF-C72C265A025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9941AD5-A341-4923-B1E3-8113C762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1017038"/>
            <a:ext cx="3579844" cy="685800"/>
          </a:xfrm>
        </p:spPr>
        <p:txBody>
          <a:bodyPr anchor="t">
            <a:normAutofit fontScale="90000"/>
          </a:bodyPr>
          <a:lstStyle/>
          <a:p>
            <a:r>
              <a:rPr lang="cs-CZ" b="1">
                <a:latin typeface="Myriad Pro" panose="020B0503030403020204" pitchFamily="34" charset="0"/>
              </a:rPr>
              <a:t>5. GENERACE</a:t>
            </a:r>
            <a:br>
              <a:rPr lang="cs-CZ" b="1"/>
            </a:br>
            <a:br>
              <a:rPr lang="cs-CZ" b="1"/>
            </a:br>
            <a:br>
              <a:rPr lang="cs-CZ" b="1"/>
            </a:br>
            <a:br>
              <a:rPr lang="cs-CZ" b="1"/>
            </a:br>
            <a:br>
              <a:rPr lang="cs-CZ" b="1"/>
            </a:br>
            <a:br>
              <a:rPr lang="cs-CZ" b="1"/>
            </a:br>
            <a:endParaRPr lang="cs-CZ" b="1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E1453935-B176-4C86-8403-A7CACB7B4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1397" r="15247" b="1721"/>
          <a:stretch/>
        </p:blipFill>
        <p:spPr>
          <a:xfrm>
            <a:off x="4627983" y="0"/>
            <a:ext cx="4898572" cy="685601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51256DB-55A0-42FB-BCFE-4B1FA229519F}"/>
              </a:ext>
            </a:extLst>
          </p:cNvPr>
          <p:cNvSpPr txBox="1"/>
          <p:nvPr/>
        </p:nvSpPr>
        <p:spPr>
          <a:xfrm>
            <a:off x="410547" y="1959429"/>
            <a:ext cx="35549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err="1">
                <a:latin typeface="Myriad Pro" panose="020B0503030403020204" pitchFamily="34" charset="0"/>
              </a:rPr>
              <a:t>eHealth</a:t>
            </a:r>
            <a:endParaRPr lang="cs-CZ" sz="2800" b="1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err="1">
                <a:latin typeface="Myriad Pro" panose="020B0503030403020204" pitchFamily="34" charset="0"/>
              </a:rPr>
              <a:t>IoT</a:t>
            </a:r>
            <a:endParaRPr lang="cs-CZ" sz="2800" b="1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err="1">
                <a:latin typeface="Myriad Pro" panose="020B0503030403020204" pitchFamily="34" charset="0"/>
              </a:rPr>
              <a:t>Secure</a:t>
            </a:r>
            <a:r>
              <a:rPr lang="cs-CZ" sz="2800" b="1">
                <a:latin typeface="Myriad Pro" panose="020B0503030403020204" pitchFamily="34" charset="0"/>
              </a:rPr>
              <a:t>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>
                <a:latin typeface="Myriad Pro" panose="020B0503030403020204" pitchFamily="34" charset="0"/>
              </a:rPr>
              <a:t>Smart </a:t>
            </a:r>
            <a:r>
              <a:rPr lang="cs-CZ" sz="2800" b="1" err="1">
                <a:latin typeface="Myriad Pro" panose="020B0503030403020204" pitchFamily="34" charset="0"/>
              </a:rPr>
              <a:t>grids</a:t>
            </a:r>
            <a:endParaRPr lang="cs-CZ" sz="2800" b="1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err="1">
                <a:latin typeface="Myriad Pro" panose="020B0503030403020204" pitchFamily="34" charset="0"/>
              </a:rPr>
              <a:t>Entertainment</a:t>
            </a:r>
            <a:endParaRPr lang="cs-CZ" sz="2800" b="1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33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8">
            <a:extLst>
              <a:ext uri="{FF2B5EF4-FFF2-40B4-BE49-F238E27FC236}">
                <a16:creationId xmlns:a16="http://schemas.microsoft.com/office/drawing/2014/main" id="{77619877-EED3-49A3-A8DF-C72C265A025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pic>
        <p:nvPicPr>
          <p:cNvPr id="8" name="Obrázek 8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FA6A2F41-EF3F-4A37-92E4-C0CD84AF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" y="10886"/>
            <a:ext cx="1771650" cy="685800"/>
          </a:xfrm>
          <a:prstGeom prst="rect">
            <a:avLst/>
          </a:prstGeom>
        </p:spPr>
      </p:pic>
      <p:pic>
        <p:nvPicPr>
          <p:cNvPr id="13" name="Zástupný symbol pro obsah 12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29685EF5-7C12-4F66-AC99-BF7882B5B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25" y="1825625"/>
            <a:ext cx="9183417" cy="4351338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09690191-E2ED-4122-952E-CEE20202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686"/>
            <a:ext cx="10515600" cy="994002"/>
          </a:xfrm>
        </p:spPr>
        <p:txBody>
          <a:bodyPr/>
          <a:lstStyle/>
          <a:p>
            <a:pPr algn="ctr"/>
            <a:r>
              <a:rPr lang="cs-CZ" b="1">
                <a:latin typeface="Myriad Pro" panose="020B0503030403020204" pitchFamily="34" charset="0"/>
              </a:rPr>
              <a:t>5G a AR/VR</a:t>
            </a:r>
          </a:p>
        </p:txBody>
      </p:sp>
    </p:spTree>
    <p:extLst>
      <p:ext uri="{BB962C8B-B14F-4D97-AF65-F5344CB8AC3E}">
        <p14:creationId xmlns:p14="http://schemas.microsoft.com/office/powerpoint/2010/main" val="41441395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23</Slides>
  <Notes>14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Prezentace aplikace PowerPoint</vt:lpstr>
      <vt:lpstr>Nové technologie a digitalizace pro společnost hrozbou nejsou. Hrozbou je konzervovat stávající technologie a vzdělávací systém.</vt:lpstr>
      <vt:lpstr>JAK DLOUHO TRVALO K  DOSAŽENÍ 50 MILIONŮ UŽIVATELŮ?</vt:lpstr>
      <vt:lpstr>PRŮMYSL 4.0</vt:lpstr>
      <vt:lpstr>Digitalizace ve vztahu k infrastruktuře</vt:lpstr>
      <vt:lpstr>SÍTĚ 1. A 2. GENERACE</vt:lpstr>
      <vt:lpstr>SÍTĚ 3. A 4. GENERACE</vt:lpstr>
      <vt:lpstr>5. GENERACE      </vt:lpstr>
      <vt:lpstr>5G a AR/VR</vt:lpstr>
      <vt:lpstr>5G a AR/VR</vt:lpstr>
      <vt:lpstr>6DoF - Six degrees of Freedom</vt:lpstr>
      <vt:lpstr>6DoF - Six degrees of Freedom</vt:lpstr>
      <vt:lpstr>6DoF - Six degrees of Freedom</vt:lpstr>
      <vt:lpstr>Průmysl a AR/VR a 5G </vt:lpstr>
      <vt:lpstr>Průmysl a AR/VR a 5G </vt:lpstr>
      <vt:lpstr>Virtulizace pokrytí</vt:lpstr>
      <vt:lpstr>Česko a AR/VR </vt:lpstr>
      <vt:lpstr>Česko a AR/VR </vt:lpstr>
      <vt:lpstr>Asociace virtuální a rozšířené reality</vt:lpstr>
      <vt:lpstr>Prezentace aplikace PowerPoint</vt:lpstr>
      <vt:lpstr>Prezentace aplikace PowerPoint</vt:lpstr>
      <vt:lpstr>Asociace virtuální a rozšířené reality</vt:lpstr>
      <vt:lpstr>Bylo mi potěšením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modified xsi:type="dcterms:W3CDTF">2018-09-19T20:34:53Z</dcterms:modified>
</cp:coreProperties>
</file>